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tudent Font" charset="1" panose="00000000000000000000"/>
      <p:regular r:id="rId10"/>
    </p:embeddedFont>
    <p:embeddedFont>
      <p:font typeface="Varela Round" charset="1" panose="000005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23" Target="slides/slide12.xml" Type="http://schemas.openxmlformats.org/officeDocument/2006/relationships/slide"/><Relationship Id="rId24" Target="slides/slide13.xml" Type="http://schemas.openxmlformats.org/officeDocument/2006/relationships/slide"/><Relationship Id="rId25" Target="slides/slide14.xml" Type="http://schemas.openxmlformats.org/officeDocument/2006/relationships/slide"/><Relationship Id="rId26" Target="slides/slide15.xml" Type="http://schemas.openxmlformats.org/officeDocument/2006/relationships/slide"/><Relationship Id="rId27" Target="slides/slide16.xml" Type="http://schemas.openxmlformats.org/officeDocument/2006/relationships/slide"/><Relationship Id="rId28" Target="slides/slide17.xml" Type="http://schemas.openxmlformats.org/officeDocument/2006/relationships/slide"/><Relationship Id="rId29" Target="slides/slide18.xml" Type="http://schemas.openxmlformats.org/officeDocument/2006/relationships/slide"/><Relationship Id="rId3" Target="viewProps.xml" Type="http://schemas.openxmlformats.org/officeDocument/2006/relationships/viewProps"/><Relationship Id="rId30" Target="slides/slide19.xml" Type="http://schemas.openxmlformats.org/officeDocument/2006/relationships/slide"/><Relationship Id="rId31" Target="slides/slide20.xml" Type="http://schemas.openxmlformats.org/officeDocument/2006/relationships/slide"/><Relationship Id="rId32" Target="slides/slide21.xml" Type="http://schemas.openxmlformats.org/officeDocument/2006/relationships/slide"/><Relationship Id="rId33" Target="slides/slide22.xml" Type="http://schemas.openxmlformats.org/officeDocument/2006/relationships/slide"/><Relationship Id="rId34" Target="slides/slide23.xml" Type="http://schemas.openxmlformats.org/officeDocument/2006/relationships/slide"/><Relationship Id="rId35" Target="slides/slide24.xml" Type="http://schemas.openxmlformats.org/officeDocument/2006/relationships/slide"/><Relationship Id="rId36" Target="slides/slide25.xml" Type="http://schemas.openxmlformats.org/officeDocument/2006/relationships/slide"/><Relationship Id="rId37" Target="slides/slide26.xml" Type="http://schemas.openxmlformats.org/officeDocument/2006/relationships/slide"/><Relationship Id="rId38" Target="slides/slide27.xml" Type="http://schemas.openxmlformats.org/officeDocument/2006/relationships/slide"/><Relationship Id="rId39" Target="slides/slide2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22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43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22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44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22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45.png" Type="http://schemas.openxmlformats.org/officeDocument/2006/relationships/image"/><Relationship Id="rId15" Target="../media/image46.pn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49.png" Type="http://schemas.openxmlformats.org/officeDocument/2006/relationships/image"/><Relationship Id="rId19" Target="../media/image50.png" Type="http://schemas.openxmlformats.org/officeDocument/2006/relationships/image"/><Relationship Id="rId2" Target="../media/image27.png" Type="http://schemas.openxmlformats.org/officeDocument/2006/relationships/image"/><Relationship Id="rId20" Target="../media/image51.svg" Type="http://schemas.openxmlformats.org/officeDocument/2006/relationships/image"/><Relationship Id="rId21" Target="../media/image52.jpeg" Type="http://schemas.openxmlformats.org/officeDocument/2006/relationships/image"/><Relationship Id="rId22" Target="../media/image53.png" Type="http://schemas.openxmlformats.org/officeDocument/2006/relationships/image"/><Relationship Id="rId23" Target="../media/image54.png" Type="http://schemas.openxmlformats.org/officeDocument/2006/relationships/image"/><Relationship Id="rId24" Target="../media/image55.svg" Type="http://schemas.openxmlformats.org/officeDocument/2006/relationships/image"/><Relationship Id="rId25" Target="../media/image56.png" Type="http://schemas.openxmlformats.org/officeDocument/2006/relationships/image"/><Relationship Id="rId26" Target="../media/image57.png" Type="http://schemas.openxmlformats.org/officeDocument/2006/relationships/image"/><Relationship Id="rId27" Target="../media/image58.svg" Type="http://schemas.openxmlformats.org/officeDocument/2006/relationships/image"/><Relationship Id="rId28" Target="../media/image40.png" Type="http://schemas.openxmlformats.org/officeDocument/2006/relationships/image"/><Relationship Id="rId29" Target="../media/image41.sv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22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59.png" Type="http://schemas.openxmlformats.org/officeDocument/2006/relationships/image"/><Relationship Id="rId15" Target="../media/image60.png" Type="http://schemas.openxmlformats.org/officeDocument/2006/relationships/image"/><Relationship Id="rId16" Target="../media/image61.png" Type="http://schemas.openxmlformats.org/officeDocument/2006/relationships/image"/><Relationship Id="rId17" Target="../media/image62.png" Type="http://schemas.openxmlformats.org/officeDocument/2006/relationships/image"/><Relationship Id="rId18" Target="../media/image63.png" Type="http://schemas.openxmlformats.org/officeDocument/2006/relationships/image"/><Relationship Id="rId19" Target="../media/image64.svg" Type="http://schemas.openxmlformats.org/officeDocument/2006/relationships/image"/><Relationship Id="rId2" Target="../media/image27.png" Type="http://schemas.openxmlformats.org/officeDocument/2006/relationships/image"/><Relationship Id="rId20" Target="../media/image40.png" Type="http://schemas.openxmlformats.org/officeDocument/2006/relationships/image"/><Relationship Id="rId21" Target="../media/image41.sv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22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30.png" Type="http://schemas.openxmlformats.org/officeDocument/2006/relationships/image"/><Relationship Id="rId12" Target="../media/image22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2.png" Type="http://schemas.openxmlformats.org/officeDocument/2006/relationships/image"/><Relationship Id="rId12" Target="../media/image66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2.png" Type="http://schemas.openxmlformats.org/officeDocument/2006/relationships/image"/><Relationship Id="rId12" Target="../media/image67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2.png" Type="http://schemas.openxmlformats.org/officeDocument/2006/relationships/image"/><Relationship Id="rId12" Target="../media/image68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2.png" Type="http://schemas.openxmlformats.org/officeDocument/2006/relationships/image"/><Relationship Id="rId12" Target="../media/image69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4.jpeg" Type="http://schemas.openxmlformats.org/officeDocument/2006/relationships/image"/><Relationship Id="rId12" Target="../media/image25.png" Type="http://schemas.openxmlformats.org/officeDocument/2006/relationships/image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1.jpe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2" Target="../media/image27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22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22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2.png" Type="http://schemas.openxmlformats.org/officeDocument/2006/relationships/image"/><Relationship Id="rId12" Target="../media/image70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2.png" Type="http://schemas.openxmlformats.org/officeDocument/2006/relationships/image"/><Relationship Id="rId12" Target="../media/image71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2.png" Type="http://schemas.openxmlformats.org/officeDocument/2006/relationships/image"/><Relationship Id="rId12" Target="../media/image72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2.png" Type="http://schemas.openxmlformats.org/officeDocument/2006/relationships/image"/><Relationship Id="rId12" Target="../media/image73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2.png" Type="http://schemas.openxmlformats.org/officeDocument/2006/relationships/image"/><Relationship Id="rId12" Target="../media/image74.png" Type="http://schemas.openxmlformats.org/officeDocument/2006/relationships/image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4.png" Type="http://schemas.openxmlformats.org/officeDocument/2006/relationships/image"/><Relationship Id="rId7" Target="../media/image9.png" Type="http://schemas.openxmlformats.org/officeDocument/2006/relationships/image"/><Relationship Id="rId8" Target="../media/image75.jpe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3.png" Type="http://schemas.openxmlformats.org/officeDocument/2006/relationships/image"/><Relationship Id="rId5" Target="../media/image9.png" Type="http://schemas.openxmlformats.org/officeDocument/2006/relationships/image"/><Relationship Id="rId6" Target="../media/image32.png" Type="http://schemas.openxmlformats.org/officeDocument/2006/relationships/image"/><Relationship Id="rId7" Target="../media/image78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6.jpeg" Type="http://schemas.openxmlformats.org/officeDocument/2006/relationships/image"/><Relationship Id="rId12" Target="../media/image25.png" Type="http://schemas.openxmlformats.org/officeDocument/2006/relationships/image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1.jpe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22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2" Target="../media/image27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22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9.png" Type="http://schemas.openxmlformats.org/officeDocument/2006/relationships/image"/><Relationship Id="rId2" Target="../media/image27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22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22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42.png" Type="http://schemas.openxmlformats.org/officeDocument/2006/relationships/image"/><Relationship Id="rId2" Target="../media/image27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22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22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5" t="-49514" r="-79836" b="-681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3707">
            <a:off x="11225424" y="7696296"/>
            <a:ext cx="12374583" cy="2908027"/>
          </a:xfrm>
          <a:custGeom>
            <a:avLst/>
            <a:gdLst/>
            <a:ahLst/>
            <a:cxnLst/>
            <a:rect r="r" b="b" t="t" l="l"/>
            <a:pathLst>
              <a:path h="2908027" w="12374583">
                <a:moveTo>
                  <a:pt x="0" y="0"/>
                </a:moveTo>
                <a:lnTo>
                  <a:pt x="12374583" y="0"/>
                </a:lnTo>
                <a:lnTo>
                  <a:pt x="12374583" y="2908027"/>
                </a:lnTo>
                <a:lnTo>
                  <a:pt x="0" y="2908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0382809">
            <a:off x="-2264473" y="3438007"/>
            <a:ext cx="11101200" cy="7937358"/>
          </a:xfrm>
          <a:custGeom>
            <a:avLst/>
            <a:gdLst/>
            <a:ahLst/>
            <a:cxnLst/>
            <a:rect r="r" b="b" t="t" l="l"/>
            <a:pathLst>
              <a:path h="7937358" w="11101200">
                <a:moveTo>
                  <a:pt x="0" y="7937358"/>
                </a:moveTo>
                <a:lnTo>
                  <a:pt x="11101200" y="7937358"/>
                </a:lnTo>
                <a:lnTo>
                  <a:pt x="11101200" y="0"/>
                </a:lnTo>
                <a:lnTo>
                  <a:pt x="0" y="0"/>
                </a:lnTo>
                <a:lnTo>
                  <a:pt x="0" y="7937358"/>
                </a:lnTo>
                <a:close/>
              </a:path>
            </a:pathLst>
          </a:custGeom>
          <a:blipFill>
            <a:blip r:embed="rId4"/>
            <a:stretch>
              <a:fillRect l="-7924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2110154" y="1028700"/>
            <a:ext cx="14067692" cy="8229600"/>
          </a:xfrm>
          <a:custGeom>
            <a:avLst/>
            <a:gdLst/>
            <a:ahLst/>
            <a:cxnLst/>
            <a:rect r="r" b="b" t="t" l="l"/>
            <a:pathLst>
              <a:path h="8229600" w="14067692">
                <a:moveTo>
                  <a:pt x="0" y="8229600"/>
                </a:moveTo>
                <a:lnTo>
                  <a:pt x="14067692" y="8229600"/>
                </a:lnTo>
                <a:lnTo>
                  <a:pt x="1406769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5"/>
            <a:stretch>
              <a:fillRect l="0" t="0" r="0" b="-22222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708194">
            <a:off x="14279103" y="4214580"/>
            <a:ext cx="6267226" cy="4340634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-18431" t="-862" r="0" b="-1822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7"/>
              <a:stretch>
                <a:fillRect l="-2902" t="-10996" r="-2492" b="-1112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894308" y="4837007"/>
            <a:ext cx="10499384" cy="2152374"/>
          </a:xfrm>
          <a:custGeom>
            <a:avLst/>
            <a:gdLst/>
            <a:ahLst/>
            <a:cxnLst/>
            <a:rect r="r" b="b" t="t" l="l"/>
            <a:pathLst>
              <a:path h="2152374" w="10499384">
                <a:moveTo>
                  <a:pt x="0" y="0"/>
                </a:moveTo>
                <a:lnTo>
                  <a:pt x="10499384" y="0"/>
                </a:lnTo>
                <a:lnTo>
                  <a:pt x="10499384" y="2152374"/>
                </a:lnTo>
                <a:lnTo>
                  <a:pt x="0" y="2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98492">
            <a:off x="13225754" y="1304144"/>
            <a:ext cx="4472223" cy="1133622"/>
          </a:xfrm>
          <a:custGeom>
            <a:avLst/>
            <a:gdLst/>
            <a:ahLst/>
            <a:cxnLst/>
            <a:rect r="r" b="b" t="t" l="l"/>
            <a:pathLst>
              <a:path h="1133622" w="4472223">
                <a:moveTo>
                  <a:pt x="0" y="0"/>
                </a:moveTo>
                <a:lnTo>
                  <a:pt x="4472223" y="0"/>
                </a:lnTo>
                <a:lnTo>
                  <a:pt x="4472223" y="1133622"/>
                </a:lnTo>
                <a:lnTo>
                  <a:pt x="0" y="1133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4421" r="-348" b="-6612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8530" y="311203"/>
            <a:ext cx="2617647" cy="2638097"/>
          </a:xfrm>
          <a:custGeom>
            <a:avLst/>
            <a:gdLst/>
            <a:ahLst/>
            <a:cxnLst/>
            <a:rect r="r" b="b" t="t" l="l"/>
            <a:pathLst>
              <a:path h="2638097" w="2617647">
                <a:moveTo>
                  <a:pt x="0" y="0"/>
                </a:moveTo>
                <a:lnTo>
                  <a:pt x="2617647" y="0"/>
                </a:lnTo>
                <a:lnTo>
                  <a:pt x="2617647" y="2638097"/>
                </a:lnTo>
                <a:lnTo>
                  <a:pt x="0" y="2638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9816" y="1404717"/>
            <a:ext cx="2273935" cy="1136968"/>
          </a:xfrm>
          <a:custGeom>
            <a:avLst/>
            <a:gdLst/>
            <a:ahLst/>
            <a:cxnLst/>
            <a:rect r="r" b="b" t="t" l="l"/>
            <a:pathLst>
              <a:path h="1136968" w="2273935">
                <a:moveTo>
                  <a:pt x="0" y="0"/>
                </a:moveTo>
                <a:lnTo>
                  <a:pt x="2273936" y="0"/>
                </a:lnTo>
                <a:lnTo>
                  <a:pt x="2273936" y="1136967"/>
                </a:lnTo>
                <a:lnTo>
                  <a:pt x="0" y="11369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94837" y="613957"/>
            <a:ext cx="2025033" cy="2032590"/>
          </a:xfrm>
          <a:custGeom>
            <a:avLst/>
            <a:gdLst/>
            <a:ahLst/>
            <a:cxnLst/>
            <a:rect r="r" b="b" t="t" l="l"/>
            <a:pathLst>
              <a:path h="2032590" w="2025033">
                <a:moveTo>
                  <a:pt x="0" y="0"/>
                </a:moveTo>
                <a:lnTo>
                  <a:pt x="2025034" y="0"/>
                </a:lnTo>
                <a:lnTo>
                  <a:pt x="2025034" y="2032589"/>
                </a:lnTo>
                <a:lnTo>
                  <a:pt x="0" y="20325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18945" y="-119236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5"/>
                </a:lnTo>
                <a:lnTo>
                  <a:pt x="0" y="398761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38592" y="2337304"/>
            <a:ext cx="12010815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302C2C"/>
                </a:solidFill>
                <a:latin typeface="Canva Student Font"/>
              </a:rPr>
              <a:t>Data Preparation &amp; Exploration for Machine Learning Models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38592" y="5551244"/>
            <a:ext cx="1201081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3"/>
              </a:lnSpc>
              <a:spcBef>
                <a:spcPct val="0"/>
              </a:spcBef>
            </a:pPr>
            <a:r>
              <a:rPr lang="en-US" sz="4769" spc="238">
                <a:solidFill>
                  <a:srgbClr val="302C2C"/>
                </a:solidFill>
                <a:latin typeface="Canva Student Font"/>
              </a:rPr>
              <a:t>By: Ahmed El-Metwally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605242" y="812678"/>
            <a:ext cx="1004223" cy="1520846"/>
          </a:xfrm>
          <a:custGeom>
            <a:avLst/>
            <a:gdLst/>
            <a:ahLst/>
            <a:cxnLst/>
            <a:rect r="r" b="b" t="t" l="l"/>
            <a:pathLst>
              <a:path h="1520846" w="1004223">
                <a:moveTo>
                  <a:pt x="0" y="0"/>
                </a:moveTo>
                <a:lnTo>
                  <a:pt x="1004223" y="0"/>
                </a:lnTo>
                <a:lnTo>
                  <a:pt x="1004223" y="1520847"/>
                </a:lnTo>
                <a:lnTo>
                  <a:pt x="0" y="152084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143" y="2876835"/>
            <a:ext cx="4398814" cy="863267"/>
          </a:xfrm>
          <a:custGeom>
            <a:avLst/>
            <a:gdLst/>
            <a:ahLst/>
            <a:cxnLst/>
            <a:rect r="r" b="b" t="t" l="l"/>
            <a:pathLst>
              <a:path h="863267" w="4398814">
                <a:moveTo>
                  <a:pt x="0" y="0"/>
                </a:moveTo>
                <a:lnTo>
                  <a:pt x="4398814" y="0"/>
                </a:lnTo>
                <a:lnTo>
                  <a:pt x="4398814" y="863267"/>
                </a:lnTo>
                <a:lnTo>
                  <a:pt x="0" y="863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Independent &amp; Dependent variable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980" t="-19727" r="-2661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7574" y="4097706"/>
            <a:ext cx="14846303" cy="337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5"/>
              </a:lnSpc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Also known as response variable or output variable.</a:t>
            </a:r>
          </a:p>
          <a:p>
            <a:pPr algn="just">
              <a:lnSpc>
                <a:spcPts val="2915"/>
              </a:lnSpc>
            </a:pP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It's the variable bei</a:t>
            </a:r>
            <a:r>
              <a:rPr lang="en-US" sz="2699" spc="53">
                <a:solidFill>
                  <a:srgbClr val="302C2C"/>
                </a:solidFill>
                <a:latin typeface="Varela Round"/>
              </a:rPr>
              <a:t>ng studied and measured.</a:t>
            </a: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T</a:t>
            </a:r>
            <a:r>
              <a:rPr lang="en-US" sz="2699" spc="53">
                <a:solidFill>
                  <a:srgbClr val="302C2C"/>
                </a:solidFill>
                <a:latin typeface="Varela Round"/>
              </a:rPr>
              <a:t>he focus is often on understanding how changes in the independent variables affect the dependent variable.</a:t>
            </a: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D</a:t>
            </a:r>
            <a:r>
              <a:rPr lang="en-US" sz="2699" spc="53">
                <a:solidFill>
                  <a:srgbClr val="302C2C"/>
                </a:solidFill>
                <a:latin typeface="Varela Round"/>
              </a:rPr>
              <a:t>ependent variables are usually plotted on the y-axis of graphs or charts during exploration.</a:t>
            </a: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Examples include sales revenue, test scores, temperature change, etc.</a:t>
            </a:r>
          </a:p>
          <a:p>
            <a:pPr algn="just">
              <a:lnSpc>
                <a:spcPts val="291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71001" y="3081753"/>
            <a:ext cx="421005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39"/>
              </a:lnSpc>
              <a:spcBef>
                <a:spcPct val="0"/>
              </a:spcBef>
            </a:pPr>
            <a:r>
              <a:rPr lang="en-US" sz="3699" spc="184">
                <a:solidFill>
                  <a:srgbClr val="302C2C"/>
                </a:solidFill>
                <a:latin typeface="Canva Student Font"/>
              </a:rPr>
              <a:t>Dependent Variable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Independent &amp; Dependent variable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12073" y="2223946"/>
            <a:ext cx="8263853" cy="7723637"/>
          </a:xfrm>
          <a:custGeom>
            <a:avLst/>
            <a:gdLst/>
            <a:ahLst/>
            <a:cxnLst/>
            <a:rect r="r" b="b" t="t" l="l"/>
            <a:pathLst>
              <a:path h="7723637" w="8263853">
                <a:moveTo>
                  <a:pt x="0" y="0"/>
                </a:moveTo>
                <a:lnTo>
                  <a:pt x="8263854" y="0"/>
                </a:lnTo>
                <a:lnTo>
                  <a:pt x="8263854" y="7723636"/>
                </a:lnTo>
                <a:lnTo>
                  <a:pt x="0" y="77236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5400000">
            <a:off x="3930292" y="5582316"/>
            <a:ext cx="3776924" cy="43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5"/>
              </a:lnSpc>
              <a:spcBef>
                <a:spcPct val="0"/>
              </a:spcBef>
            </a:pPr>
            <a:r>
              <a:rPr lang="en-US" sz="2599" spc="51">
                <a:solidFill>
                  <a:srgbClr val="302C2C"/>
                </a:solidFill>
                <a:latin typeface="Varela Round"/>
              </a:rPr>
              <a:t>Dependent variable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36465" y="8938323"/>
            <a:ext cx="3776924" cy="43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5"/>
              </a:lnSpc>
              <a:spcBef>
                <a:spcPct val="0"/>
              </a:spcBef>
            </a:pPr>
            <a:r>
              <a:rPr lang="en-US" sz="2599" spc="51">
                <a:solidFill>
                  <a:srgbClr val="302C2C"/>
                </a:solidFill>
                <a:latin typeface="Varela Round"/>
              </a:rPr>
              <a:t>Independent variable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Independent &amp; Dependent variable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66124" y="2288735"/>
            <a:ext cx="11155752" cy="7295274"/>
          </a:xfrm>
          <a:custGeom>
            <a:avLst/>
            <a:gdLst/>
            <a:ahLst/>
            <a:cxnLst/>
            <a:rect r="r" b="b" t="t" l="l"/>
            <a:pathLst>
              <a:path h="7295274" w="11155752">
                <a:moveTo>
                  <a:pt x="0" y="0"/>
                </a:moveTo>
                <a:lnTo>
                  <a:pt x="11155752" y="0"/>
                </a:lnTo>
                <a:lnTo>
                  <a:pt x="11155752" y="7295275"/>
                </a:lnTo>
                <a:lnTo>
                  <a:pt x="0" y="72952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193" y="2777515"/>
            <a:ext cx="4939852" cy="969446"/>
          </a:xfrm>
          <a:custGeom>
            <a:avLst/>
            <a:gdLst/>
            <a:ahLst/>
            <a:cxnLst/>
            <a:rect r="r" b="b" t="t" l="l"/>
            <a:pathLst>
              <a:path h="969446" w="4939852">
                <a:moveTo>
                  <a:pt x="0" y="0"/>
                </a:moveTo>
                <a:lnTo>
                  <a:pt x="4939851" y="0"/>
                </a:lnTo>
                <a:lnTo>
                  <a:pt x="4939851" y="969446"/>
                </a:lnTo>
                <a:lnTo>
                  <a:pt x="0" y="969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Qualitative &amp; Quantitative Data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980" t="-19727" r="-2661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20557" y="3966940"/>
            <a:ext cx="2824530" cy="1362056"/>
          </a:xfrm>
          <a:custGeom>
            <a:avLst/>
            <a:gdLst/>
            <a:ahLst/>
            <a:cxnLst/>
            <a:rect r="r" b="b" t="t" l="l"/>
            <a:pathLst>
              <a:path h="1362056" w="2824530">
                <a:moveTo>
                  <a:pt x="0" y="0"/>
                </a:moveTo>
                <a:lnTo>
                  <a:pt x="2824530" y="0"/>
                </a:lnTo>
                <a:lnTo>
                  <a:pt x="2824530" y="1362055"/>
                </a:lnTo>
                <a:lnTo>
                  <a:pt x="0" y="13620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333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20557" y="5844814"/>
            <a:ext cx="3769754" cy="1319414"/>
          </a:xfrm>
          <a:custGeom>
            <a:avLst/>
            <a:gdLst/>
            <a:ahLst/>
            <a:cxnLst/>
            <a:rect r="r" b="b" t="t" l="l"/>
            <a:pathLst>
              <a:path h="1319414" w="3769754">
                <a:moveTo>
                  <a:pt x="0" y="0"/>
                </a:moveTo>
                <a:lnTo>
                  <a:pt x="3769754" y="0"/>
                </a:lnTo>
                <a:lnTo>
                  <a:pt x="3769754" y="1319414"/>
                </a:lnTo>
                <a:lnTo>
                  <a:pt x="0" y="13194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29767" y="6977300"/>
            <a:ext cx="2371961" cy="2339347"/>
          </a:xfrm>
          <a:custGeom>
            <a:avLst/>
            <a:gdLst/>
            <a:ahLst/>
            <a:cxnLst/>
            <a:rect r="r" b="b" t="t" l="l"/>
            <a:pathLst>
              <a:path h="2339347" w="2371961">
                <a:moveTo>
                  <a:pt x="0" y="0"/>
                </a:moveTo>
                <a:lnTo>
                  <a:pt x="2371961" y="0"/>
                </a:lnTo>
                <a:lnTo>
                  <a:pt x="2371961" y="2339347"/>
                </a:lnTo>
                <a:lnTo>
                  <a:pt x="0" y="23393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63803" y="6977300"/>
            <a:ext cx="1468171" cy="809329"/>
          </a:xfrm>
          <a:custGeom>
            <a:avLst/>
            <a:gdLst/>
            <a:ahLst/>
            <a:cxnLst/>
            <a:rect r="r" b="b" t="t" l="l"/>
            <a:pathLst>
              <a:path h="809329" w="1468171">
                <a:moveTo>
                  <a:pt x="0" y="0"/>
                </a:moveTo>
                <a:lnTo>
                  <a:pt x="1468171" y="0"/>
                </a:lnTo>
                <a:lnTo>
                  <a:pt x="1468171" y="809330"/>
                </a:lnTo>
                <a:lnTo>
                  <a:pt x="0" y="809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784199" y="7883468"/>
            <a:ext cx="1430929" cy="953724"/>
          </a:xfrm>
          <a:custGeom>
            <a:avLst/>
            <a:gdLst/>
            <a:ahLst/>
            <a:cxnLst/>
            <a:rect r="r" b="b" t="t" l="l"/>
            <a:pathLst>
              <a:path h="953724" w="1430929">
                <a:moveTo>
                  <a:pt x="0" y="0"/>
                </a:moveTo>
                <a:lnTo>
                  <a:pt x="1430929" y="0"/>
                </a:lnTo>
                <a:lnTo>
                  <a:pt x="1430929" y="953725"/>
                </a:lnTo>
                <a:lnTo>
                  <a:pt x="0" y="95372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57997" y="8923095"/>
            <a:ext cx="1334003" cy="815409"/>
          </a:xfrm>
          <a:custGeom>
            <a:avLst/>
            <a:gdLst/>
            <a:ahLst/>
            <a:cxnLst/>
            <a:rect r="r" b="b" t="t" l="l"/>
            <a:pathLst>
              <a:path h="815409" w="1334003">
                <a:moveTo>
                  <a:pt x="0" y="0"/>
                </a:moveTo>
                <a:lnTo>
                  <a:pt x="1334003" y="0"/>
                </a:lnTo>
                <a:lnTo>
                  <a:pt x="1334003" y="815409"/>
                </a:lnTo>
                <a:lnTo>
                  <a:pt x="0" y="81540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499664" y="6972493"/>
            <a:ext cx="1261641" cy="801142"/>
          </a:xfrm>
          <a:custGeom>
            <a:avLst/>
            <a:gdLst/>
            <a:ahLst/>
            <a:cxnLst/>
            <a:rect r="r" b="b" t="t" l="l"/>
            <a:pathLst>
              <a:path h="801142" w="1261641">
                <a:moveTo>
                  <a:pt x="0" y="0"/>
                </a:moveTo>
                <a:lnTo>
                  <a:pt x="1261641" y="0"/>
                </a:lnTo>
                <a:lnTo>
                  <a:pt x="1261641" y="801142"/>
                </a:lnTo>
                <a:lnTo>
                  <a:pt x="0" y="80114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181537" y="8932443"/>
            <a:ext cx="1205325" cy="806061"/>
          </a:xfrm>
          <a:custGeom>
            <a:avLst/>
            <a:gdLst/>
            <a:ahLst/>
            <a:cxnLst/>
            <a:rect r="r" b="b" t="t" l="l"/>
            <a:pathLst>
              <a:path h="806061" w="1205325">
                <a:moveTo>
                  <a:pt x="0" y="0"/>
                </a:moveTo>
                <a:lnTo>
                  <a:pt x="1205325" y="0"/>
                </a:lnTo>
                <a:lnTo>
                  <a:pt x="1205325" y="806061"/>
                </a:lnTo>
                <a:lnTo>
                  <a:pt x="0" y="80606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504114" y="7883468"/>
            <a:ext cx="1431481" cy="953724"/>
          </a:xfrm>
          <a:custGeom>
            <a:avLst/>
            <a:gdLst/>
            <a:ahLst/>
            <a:cxnLst/>
            <a:rect r="r" b="b" t="t" l="l"/>
            <a:pathLst>
              <a:path h="953724" w="1431481">
                <a:moveTo>
                  <a:pt x="0" y="0"/>
                </a:moveTo>
                <a:lnTo>
                  <a:pt x="1431481" y="0"/>
                </a:lnTo>
                <a:lnTo>
                  <a:pt x="1431481" y="953725"/>
                </a:lnTo>
                <a:lnTo>
                  <a:pt x="0" y="953725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283814" y="7883468"/>
            <a:ext cx="1214635" cy="848726"/>
          </a:xfrm>
          <a:custGeom>
            <a:avLst/>
            <a:gdLst/>
            <a:ahLst/>
            <a:cxnLst/>
            <a:rect r="r" b="b" t="t" l="l"/>
            <a:pathLst>
              <a:path h="848726" w="1214635">
                <a:moveTo>
                  <a:pt x="0" y="0"/>
                </a:moveTo>
                <a:lnTo>
                  <a:pt x="1214635" y="0"/>
                </a:lnTo>
                <a:lnTo>
                  <a:pt x="1214635" y="848727"/>
                </a:lnTo>
                <a:lnTo>
                  <a:pt x="0" y="84872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87574" y="4097706"/>
            <a:ext cx="10303042" cy="404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5"/>
              </a:lnSpc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Also known as categorical Data </a:t>
            </a:r>
          </a:p>
          <a:p>
            <a:pPr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It is non-numerical and typically consists of words, descriptions, observations, or categories.</a:t>
            </a:r>
          </a:p>
          <a:p>
            <a:pPr>
              <a:lnSpc>
                <a:spcPts val="2915"/>
              </a:lnSpc>
            </a:pPr>
          </a:p>
          <a:p>
            <a:pPr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Examples include colors, emotions, opinions, preferences, and themes.</a:t>
            </a: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 marL="0" indent="0" lvl="1">
              <a:lnSpc>
                <a:spcPts val="2915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671001" y="3081753"/>
            <a:ext cx="446899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39"/>
              </a:lnSpc>
              <a:spcBef>
                <a:spcPct val="0"/>
              </a:spcBef>
            </a:pPr>
            <a:r>
              <a:rPr lang="en-US" sz="3699" spc="184">
                <a:solidFill>
                  <a:srgbClr val="302C2C"/>
                </a:solidFill>
                <a:latin typeface="Canva Student Font"/>
              </a:rPr>
              <a:t>Qualitative Data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5400000">
            <a:off x="6412987" y="2756011"/>
            <a:ext cx="1464671" cy="1012454"/>
          </a:xfrm>
          <a:custGeom>
            <a:avLst/>
            <a:gdLst/>
            <a:ahLst/>
            <a:cxnLst/>
            <a:rect r="r" b="b" t="t" l="l"/>
            <a:pathLst>
              <a:path h="1012454" w="1464671">
                <a:moveTo>
                  <a:pt x="0" y="0"/>
                </a:moveTo>
                <a:lnTo>
                  <a:pt x="1464670" y="0"/>
                </a:lnTo>
                <a:lnTo>
                  <a:pt x="1464670" y="1012454"/>
                </a:lnTo>
                <a:lnTo>
                  <a:pt x="0" y="101245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878208" y="2391943"/>
            <a:ext cx="253158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4"/>
              </a:lnSpc>
              <a:spcBef>
                <a:spcPct val="0"/>
              </a:spcBef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Oridnal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78208" y="3681828"/>
            <a:ext cx="253158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4"/>
              </a:lnSpc>
              <a:spcBef>
                <a:spcPct val="0"/>
              </a:spcBef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Nomial Data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193" y="2777515"/>
            <a:ext cx="4939852" cy="969446"/>
          </a:xfrm>
          <a:custGeom>
            <a:avLst/>
            <a:gdLst/>
            <a:ahLst/>
            <a:cxnLst/>
            <a:rect r="r" b="b" t="t" l="l"/>
            <a:pathLst>
              <a:path h="969446" w="4939852">
                <a:moveTo>
                  <a:pt x="0" y="0"/>
                </a:moveTo>
                <a:lnTo>
                  <a:pt x="4939851" y="0"/>
                </a:lnTo>
                <a:lnTo>
                  <a:pt x="4939851" y="969446"/>
                </a:lnTo>
                <a:lnTo>
                  <a:pt x="0" y="969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Qualitative &amp; Quantitative Data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980" t="-19727" r="-2661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53609" y="3994611"/>
            <a:ext cx="3401849" cy="1410314"/>
          </a:xfrm>
          <a:custGeom>
            <a:avLst/>
            <a:gdLst/>
            <a:ahLst/>
            <a:cxnLst/>
            <a:rect r="r" b="b" t="t" l="l"/>
            <a:pathLst>
              <a:path h="1410314" w="3401849">
                <a:moveTo>
                  <a:pt x="0" y="0"/>
                </a:moveTo>
                <a:lnTo>
                  <a:pt x="3401849" y="0"/>
                </a:lnTo>
                <a:lnTo>
                  <a:pt x="3401849" y="1410314"/>
                </a:lnTo>
                <a:lnTo>
                  <a:pt x="0" y="14103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05984" y="5532381"/>
            <a:ext cx="3203107" cy="1428413"/>
          </a:xfrm>
          <a:custGeom>
            <a:avLst/>
            <a:gdLst/>
            <a:ahLst/>
            <a:cxnLst/>
            <a:rect r="r" b="b" t="t" l="l"/>
            <a:pathLst>
              <a:path h="1428413" w="3203107">
                <a:moveTo>
                  <a:pt x="0" y="0"/>
                </a:moveTo>
                <a:lnTo>
                  <a:pt x="3203107" y="0"/>
                </a:lnTo>
                <a:lnTo>
                  <a:pt x="3203107" y="1428412"/>
                </a:lnTo>
                <a:lnTo>
                  <a:pt x="0" y="14284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39334" y="7094429"/>
            <a:ext cx="2590853" cy="996129"/>
          </a:xfrm>
          <a:custGeom>
            <a:avLst/>
            <a:gdLst/>
            <a:ahLst/>
            <a:cxnLst/>
            <a:rect r="r" b="b" t="t" l="l"/>
            <a:pathLst>
              <a:path h="996129" w="2590853">
                <a:moveTo>
                  <a:pt x="0" y="0"/>
                </a:moveTo>
                <a:lnTo>
                  <a:pt x="2590853" y="0"/>
                </a:lnTo>
                <a:lnTo>
                  <a:pt x="2590853" y="996130"/>
                </a:lnTo>
                <a:lnTo>
                  <a:pt x="0" y="9961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38405" t="0" r="-21566" b="-477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61248" y="7773635"/>
            <a:ext cx="1050662" cy="2080519"/>
          </a:xfrm>
          <a:custGeom>
            <a:avLst/>
            <a:gdLst/>
            <a:ahLst/>
            <a:cxnLst/>
            <a:rect r="r" b="b" t="t" l="l"/>
            <a:pathLst>
              <a:path h="2080519" w="1050662">
                <a:moveTo>
                  <a:pt x="0" y="0"/>
                </a:moveTo>
                <a:lnTo>
                  <a:pt x="1050662" y="0"/>
                </a:lnTo>
                <a:lnTo>
                  <a:pt x="1050662" y="2080519"/>
                </a:lnTo>
                <a:lnTo>
                  <a:pt x="0" y="208051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37541" y="7773635"/>
            <a:ext cx="1755917" cy="1959182"/>
          </a:xfrm>
          <a:custGeom>
            <a:avLst/>
            <a:gdLst/>
            <a:ahLst/>
            <a:cxnLst/>
            <a:rect r="r" b="b" t="t" l="l"/>
            <a:pathLst>
              <a:path h="1959182" w="1755917">
                <a:moveTo>
                  <a:pt x="0" y="0"/>
                </a:moveTo>
                <a:lnTo>
                  <a:pt x="1755918" y="0"/>
                </a:lnTo>
                <a:lnTo>
                  <a:pt x="1755918" y="1959182"/>
                </a:lnTo>
                <a:lnTo>
                  <a:pt x="0" y="19591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87574" y="4097706"/>
            <a:ext cx="10303042" cy="551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5"/>
              </a:lnSpc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Also known as Numerical Data</a:t>
            </a:r>
          </a:p>
          <a:p>
            <a:pPr algn="just">
              <a:lnSpc>
                <a:spcPts val="2915"/>
              </a:lnSpc>
            </a:pPr>
          </a:p>
          <a:p>
            <a:pPr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Quantitative data represents quantities or numerical values.</a:t>
            </a:r>
          </a:p>
          <a:p>
            <a:pPr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Quantitative data can be discrete (countable) or continuous (measurable).</a:t>
            </a:r>
          </a:p>
          <a:p>
            <a:pPr>
              <a:lnSpc>
                <a:spcPts val="2915"/>
              </a:lnSpc>
            </a:pPr>
          </a:p>
          <a:p>
            <a:pPr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Examples include height, weight, temperature, test scores, and sales figures.</a:t>
            </a: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 marL="0" indent="0" lvl="1">
              <a:lnSpc>
                <a:spcPts val="2915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671001" y="3081753"/>
            <a:ext cx="446899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39"/>
              </a:lnSpc>
              <a:spcBef>
                <a:spcPct val="0"/>
              </a:spcBef>
            </a:pPr>
            <a:r>
              <a:rPr lang="en-US" sz="3699" spc="184">
                <a:solidFill>
                  <a:srgbClr val="302C2C"/>
                </a:solidFill>
                <a:latin typeface="Canva Student Font"/>
              </a:rPr>
              <a:t>Quantitative Data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5400000">
            <a:off x="6412987" y="2756011"/>
            <a:ext cx="1464671" cy="1012454"/>
          </a:xfrm>
          <a:custGeom>
            <a:avLst/>
            <a:gdLst/>
            <a:ahLst/>
            <a:cxnLst/>
            <a:rect r="r" b="b" t="t" l="l"/>
            <a:pathLst>
              <a:path h="1012454" w="1464671">
                <a:moveTo>
                  <a:pt x="0" y="0"/>
                </a:moveTo>
                <a:lnTo>
                  <a:pt x="1464670" y="0"/>
                </a:lnTo>
                <a:lnTo>
                  <a:pt x="1464670" y="1012454"/>
                </a:lnTo>
                <a:lnTo>
                  <a:pt x="0" y="10124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878208" y="2391943"/>
            <a:ext cx="253158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4"/>
              </a:lnSpc>
              <a:spcBef>
                <a:spcPct val="0"/>
              </a:spcBef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Interval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78208" y="3681828"/>
            <a:ext cx="253158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4"/>
              </a:lnSpc>
              <a:spcBef>
                <a:spcPct val="0"/>
              </a:spcBef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Ratio Data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Level of Measurements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06929" y="1844673"/>
            <a:ext cx="13136331" cy="7674487"/>
          </a:xfrm>
          <a:custGeom>
            <a:avLst/>
            <a:gdLst/>
            <a:ahLst/>
            <a:cxnLst/>
            <a:rect r="r" b="b" t="t" l="l"/>
            <a:pathLst>
              <a:path h="7674487" w="13136331">
                <a:moveTo>
                  <a:pt x="0" y="0"/>
                </a:moveTo>
                <a:lnTo>
                  <a:pt x="13136331" y="0"/>
                </a:lnTo>
                <a:lnTo>
                  <a:pt x="13136331" y="7674487"/>
                </a:lnTo>
                <a:lnTo>
                  <a:pt x="0" y="7674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4980" t="-19727" r="-2661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73191">
            <a:off x="6580050" y="9143597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Interval and Ratio Data Example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4980" t="-19727" r="-2661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73191">
            <a:off x="6580050" y="9143597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63298" y="2288735"/>
            <a:ext cx="11945407" cy="7239641"/>
          </a:xfrm>
          <a:custGeom>
            <a:avLst/>
            <a:gdLst/>
            <a:ahLst/>
            <a:cxnLst/>
            <a:rect r="r" b="b" t="t" l="l"/>
            <a:pathLst>
              <a:path h="7239641" w="11945407">
                <a:moveTo>
                  <a:pt x="0" y="0"/>
                </a:moveTo>
                <a:lnTo>
                  <a:pt x="11945407" y="0"/>
                </a:lnTo>
                <a:lnTo>
                  <a:pt x="11945407" y="7239641"/>
                </a:lnTo>
                <a:lnTo>
                  <a:pt x="0" y="7239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Example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4980" t="-19727" r="-2661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73191">
            <a:off x="6580050" y="9143597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6535" y="3415314"/>
            <a:ext cx="17598780" cy="4781261"/>
          </a:xfrm>
          <a:custGeom>
            <a:avLst/>
            <a:gdLst/>
            <a:ahLst/>
            <a:cxnLst/>
            <a:rect r="r" b="b" t="t" l="l"/>
            <a:pathLst>
              <a:path h="4781261" w="17598780">
                <a:moveTo>
                  <a:pt x="0" y="0"/>
                </a:moveTo>
                <a:lnTo>
                  <a:pt x="17598780" y="0"/>
                </a:lnTo>
                <a:lnTo>
                  <a:pt x="17598780" y="4781261"/>
                </a:lnTo>
                <a:lnTo>
                  <a:pt x="0" y="47812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Data Quality Considerations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4980" t="-19727" r="-2661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73191">
            <a:off x="6580050" y="9143597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3764" y="1958673"/>
            <a:ext cx="15760471" cy="8274247"/>
          </a:xfrm>
          <a:custGeom>
            <a:avLst/>
            <a:gdLst/>
            <a:ahLst/>
            <a:cxnLst/>
            <a:rect r="r" b="b" t="t" l="l"/>
            <a:pathLst>
              <a:path h="8274247" w="15760471">
                <a:moveTo>
                  <a:pt x="0" y="0"/>
                </a:moveTo>
                <a:lnTo>
                  <a:pt x="15760472" y="0"/>
                </a:lnTo>
                <a:lnTo>
                  <a:pt x="15760472" y="8274248"/>
                </a:lnTo>
                <a:lnTo>
                  <a:pt x="0" y="82742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Missing Values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4980" t="-19727" r="-2661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73191">
            <a:off x="6580050" y="9143597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46635" y="2802289"/>
            <a:ext cx="13877213" cy="5158197"/>
          </a:xfrm>
          <a:custGeom>
            <a:avLst/>
            <a:gdLst/>
            <a:ahLst/>
            <a:cxnLst/>
            <a:rect r="r" b="b" t="t" l="l"/>
            <a:pathLst>
              <a:path h="5158197" w="13877213">
                <a:moveTo>
                  <a:pt x="0" y="0"/>
                </a:moveTo>
                <a:lnTo>
                  <a:pt x="13877213" y="0"/>
                </a:lnTo>
                <a:lnTo>
                  <a:pt x="13877213" y="5158196"/>
                </a:lnTo>
                <a:lnTo>
                  <a:pt x="0" y="51581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1" t="-94768" r="-574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9101">
            <a:off x="7162987" y="-2459096"/>
            <a:ext cx="18828381" cy="6801753"/>
          </a:xfrm>
          <a:custGeom>
            <a:avLst/>
            <a:gdLst/>
            <a:ahLst/>
            <a:cxnLst/>
            <a:rect r="r" b="b" t="t" l="l"/>
            <a:pathLst>
              <a:path h="6801753" w="18828381">
                <a:moveTo>
                  <a:pt x="0" y="0"/>
                </a:moveTo>
                <a:lnTo>
                  <a:pt x="18828381" y="0"/>
                </a:lnTo>
                <a:lnTo>
                  <a:pt x="18828381" y="6801753"/>
                </a:lnTo>
                <a:lnTo>
                  <a:pt x="0" y="6801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1882049" y="-1243711"/>
            <a:ext cx="8308727" cy="12853548"/>
          </a:xfrm>
          <a:custGeom>
            <a:avLst/>
            <a:gdLst/>
            <a:ahLst/>
            <a:cxnLst/>
            <a:rect r="r" b="b" t="t" l="l"/>
            <a:pathLst>
              <a:path h="12853548" w="8308727">
                <a:moveTo>
                  <a:pt x="0" y="12853548"/>
                </a:moveTo>
                <a:lnTo>
                  <a:pt x="8308726" y="12853548"/>
                </a:lnTo>
                <a:lnTo>
                  <a:pt x="8308726" y="0"/>
                </a:lnTo>
                <a:lnTo>
                  <a:pt x="0" y="0"/>
                </a:lnTo>
                <a:lnTo>
                  <a:pt x="0" y="12853548"/>
                </a:lnTo>
                <a:close/>
              </a:path>
            </a:pathLst>
          </a:custGeom>
          <a:blipFill>
            <a:blip r:embed="rId4"/>
            <a:stretch>
              <a:fillRect l="-18689" t="-12396" r="-12449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1525">
            <a:off x="905500" y="1783453"/>
            <a:ext cx="10212685" cy="2093600"/>
          </a:xfrm>
          <a:custGeom>
            <a:avLst/>
            <a:gdLst/>
            <a:ahLst/>
            <a:cxnLst/>
            <a:rect r="r" b="b" t="t" l="l"/>
            <a:pathLst>
              <a:path h="2093600" w="10212685">
                <a:moveTo>
                  <a:pt x="0" y="0"/>
                </a:moveTo>
                <a:lnTo>
                  <a:pt x="10212685" y="0"/>
                </a:lnTo>
                <a:lnTo>
                  <a:pt x="10212685" y="2093601"/>
                </a:lnTo>
                <a:lnTo>
                  <a:pt x="0" y="2093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2463186" y="5348687"/>
            <a:ext cx="4796114" cy="3670037"/>
          </a:xfrm>
          <a:custGeom>
            <a:avLst/>
            <a:gdLst/>
            <a:ahLst/>
            <a:cxnLst/>
            <a:rect r="r" b="b" t="t" l="l"/>
            <a:pathLst>
              <a:path h="3670037" w="4796114">
                <a:moveTo>
                  <a:pt x="0" y="0"/>
                </a:moveTo>
                <a:lnTo>
                  <a:pt x="4796114" y="0"/>
                </a:lnTo>
                <a:lnTo>
                  <a:pt x="4796114" y="3670037"/>
                </a:lnTo>
                <a:lnTo>
                  <a:pt x="0" y="36700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796" t="-15830" r="-16796" b="-1445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362" y="8216104"/>
            <a:ext cx="14984485" cy="3277856"/>
          </a:xfrm>
          <a:custGeom>
            <a:avLst/>
            <a:gdLst/>
            <a:ahLst/>
            <a:cxnLst/>
            <a:rect r="r" b="b" t="t" l="l"/>
            <a:pathLst>
              <a:path h="3277856" w="14984485">
                <a:moveTo>
                  <a:pt x="0" y="0"/>
                </a:moveTo>
                <a:lnTo>
                  <a:pt x="14984485" y="0"/>
                </a:lnTo>
                <a:lnTo>
                  <a:pt x="14984485" y="3277856"/>
                </a:lnTo>
                <a:lnTo>
                  <a:pt x="0" y="3277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42654">
            <a:off x="-683483" y="6575545"/>
            <a:ext cx="4222447" cy="5280810"/>
          </a:xfrm>
          <a:custGeom>
            <a:avLst/>
            <a:gdLst/>
            <a:ahLst/>
            <a:cxnLst/>
            <a:rect r="r" b="b" t="t" l="l"/>
            <a:pathLst>
              <a:path h="5280810" w="4222447">
                <a:moveTo>
                  <a:pt x="0" y="0"/>
                </a:moveTo>
                <a:lnTo>
                  <a:pt x="4222447" y="0"/>
                </a:lnTo>
                <a:lnTo>
                  <a:pt x="4222447" y="5280810"/>
                </a:lnTo>
                <a:lnTo>
                  <a:pt x="0" y="52808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5904" y="3991398"/>
            <a:ext cx="8373546" cy="326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3093"/>
              </a:lnSpc>
              <a:spcBef>
                <a:spcPts val="1160"/>
              </a:spcBef>
              <a:buFont typeface="Arial"/>
              <a:buChar char="•"/>
            </a:pPr>
            <a:r>
              <a:rPr lang="en-US" sz="3399" spc="-173">
                <a:solidFill>
                  <a:srgbClr val="302C2C"/>
                </a:solidFill>
                <a:latin typeface="Varela Round"/>
              </a:rPr>
              <a:t>Machine Learning Life cycle</a:t>
            </a:r>
          </a:p>
          <a:p>
            <a:pPr algn="l" marL="734055" indent="-367027" lvl="1">
              <a:lnSpc>
                <a:spcPts val="3093"/>
              </a:lnSpc>
              <a:spcBef>
                <a:spcPts val="1159"/>
              </a:spcBef>
              <a:buFont typeface="Arial"/>
              <a:buChar char="•"/>
            </a:pPr>
            <a:r>
              <a:rPr lang="en-US" sz="3399" spc="-173" u="none">
                <a:solidFill>
                  <a:srgbClr val="302C2C"/>
                </a:solidFill>
                <a:latin typeface="Varela Round"/>
              </a:rPr>
              <a:t>Data pyramid</a:t>
            </a:r>
          </a:p>
          <a:p>
            <a:pPr algn="l" marL="734055" indent="-367027" lvl="1">
              <a:lnSpc>
                <a:spcPts val="3093"/>
              </a:lnSpc>
              <a:spcBef>
                <a:spcPts val="1160"/>
              </a:spcBef>
              <a:buFont typeface="Arial"/>
              <a:buChar char="•"/>
            </a:pPr>
            <a:r>
              <a:rPr lang="en-US" sz="3399" spc="-173" u="none">
                <a:solidFill>
                  <a:srgbClr val="302C2C"/>
                </a:solidFill>
                <a:latin typeface="Varela Round"/>
              </a:rPr>
              <a:t>Variable / Feature </a:t>
            </a:r>
          </a:p>
          <a:p>
            <a:pPr algn="l" marL="734055" indent="-367027" lvl="1">
              <a:lnSpc>
                <a:spcPts val="3093"/>
              </a:lnSpc>
              <a:spcBef>
                <a:spcPts val="1160"/>
              </a:spcBef>
              <a:buFont typeface="Arial"/>
              <a:buChar char="•"/>
            </a:pPr>
            <a:r>
              <a:rPr lang="en-US" sz="3399" spc="-173" u="none">
                <a:solidFill>
                  <a:srgbClr val="302C2C"/>
                </a:solidFill>
                <a:latin typeface="Varela Round"/>
              </a:rPr>
              <a:t>Independent &amp; Dependent variable</a:t>
            </a:r>
          </a:p>
          <a:p>
            <a:pPr algn="l" marL="734055" indent="-367027" lvl="1">
              <a:lnSpc>
                <a:spcPts val="3093"/>
              </a:lnSpc>
              <a:spcBef>
                <a:spcPts val="1160"/>
              </a:spcBef>
              <a:buFont typeface="Arial"/>
              <a:buChar char="•"/>
            </a:pPr>
            <a:r>
              <a:rPr lang="en-US" sz="3399" spc="-173" u="none">
                <a:solidFill>
                  <a:srgbClr val="302C2C"/>
                </a:solidFill>
                <a:latin typeface="Varela Round"/>
              </a:rPr>
              <a:t>Qualitative &amp; Quantitative Data</a:t>
            </a:r>
          </a:p>
          <a:p>
            <a:pPr algn="l" marL="734055" indent="-367027" lvl="1">
              <a:lnSpc>
                <a:spcPts val="3093"/>
              </a:lnSpc>
              <a:spcBef>
                <a:spcPts val="1160"/>
              </a:spcBef>
              <a:buFont typeface="Arial"/>
              <a:buChar char="•"/>
            </a:pPr>
            <a:r>
              <a:rPr lang="en-US" sz="3399" spc="-173" u="none">
                <a:solidFill>
                  <a:srgbClr val="302C2C"/>
                </a:solidFill>
                <a:latin typeface="Varela Round"/>
              </a:rPr>
              <a:t>Data Quality Dimensions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15904" y="2376570"/>
            <a:ext cx="837354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Agenda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0207" y="9917691"/>
            <a:ext cx="4472223" cy="1133622"/>
          </a:xfrm>
          <a:custGeom>
            <a:avLst/>
            <a:gdLst/>
            <a:ahLst/>
            <a:cxnLst/>
            <a:rect r="r" b="b" t="t" l="l"/>
            <a:pathLst>
              <a:path h="1133622" w="4472223">
                <a:moveTo>
                  <a:pt x="0" y="0"/>
                </a:moveTo>
                <a:lnTo>
                  <a:pt x="4472223" y="0"/>
                </a:lnTo>
                <a:lnTo>
                  <a:pt x="4472223" y="1133622"/>
                </a:lnTo>
                <a:lnTo>
                  <a:pt x="0" y="1133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4421" r="-348" b="-6612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129821">
            <a:off x="12958082" y="1146161"/>
            <a:ext cx="3806322" cy="5657718"/>
            <a:chOff x="0" y="0"/>
            <a:chExt cx="3175000" cy="47193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11"/>
              <a:stretch>
                <a:fillRect l="-62151" t="0" r="-6215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12"/>
              <a:stretch>
                <a:fillRect l="-4322" t="-3535" r="-518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170568" y="7297625"/>
            <a:ext cx="33813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399" spc="119">
                <a:solidFill>
                  <a:srgbClr val="F1E4D5"/>
                </a:solidFill>
                <a:latin typeface="Canva Student Font"/>
              </a:rPr>
              <a:t>Most Imoprtant stage in machine learning life cycle?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980" t="-19727" r="-2661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7574" y="3230362"/>
            <a:ext cx="14799223" cy="284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4481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Here, we either delete a particular row if it has a null value for a particular feature and a particular column if it has more than 70-75% of missing values. </a:t>
            </a:r>
          </a:p>
          <a:p>
            <a:pPr marL="582928" indent="-291464" lvl="1">
              <a:lnSpc>
                <a:spcPts val="4481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This method is advised only when there are enough samples in the data set. </a:t>
            </a:r>
          </a:p>
          <a:p>
            <a:pPr marL="582928" indent="-291464" lvl="1">
              <a:lnSpc>
                <a:spcPts val="4481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Removing the data will lead to loss of information which will not give the expected results while predicting the output.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43538" y="863598"/>
            <a:ext cx="12000923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 spc="265">
                <a:solidFill>
                  <a:srgbClr val="302C2C"/>
                </a:solidFill>
                <a:latin typeface="Canva Student Font"/>
              </a:rPr>
              <a:t>Deleting Columns &amp; Rows with Missing Values</a:t>
            </a:r>
          </a:p>
          <a:p>
            <a:pPr algn="ctr" marL="0" indent="0" lvl="0">
              <a:lnSpc>
                <a:spcPts val="68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193" y="2777515"/>
            <a:ext cx="6036774" cy="1184717"/>
          </a:xfrm>
          <a:custGeom>
            <a:avLst/>
            <a:gdLst/>
            <a:ahLst/>
            <a:cxnLst/>
            <a:rect r="r" b="b" t="t" l="l"/>
            <a:pathLst>
              <a:path h="1184717" w="6036774">
                <a:moveTo>
                  <a:pt x="0" y="0"/>
                </a:moveTo>
                <a:lnTo>
                  <a:pt x="6036774" y="0"/>
                </a:lnTo>
                <a:lnTo>
                  <a:pt x="6036774" y="1184717"/>
                </a:lnTo>
                <a:lnTo>
                  <a:pt x="0" y="118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Missing Values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980" t="-19727" r="-2661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7574" y="4050081"/>
            <a:ext cx="14940464" cy="315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3482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This strategy can be applied on a feature which has numeric data like the age of a person. </a:t>
            </a:r>
          </a:p>
          <a:p>
            <a:pPr marL="582928" indent="-291464" lvl="1">
              <a:lnSpc>
                <a:spcPts val="3482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We can calculate the mean, median or mode of the feature and replace it with the missing values. </a:t>
            </a:r>
          </a:p>
          <a:p>
            <a:pPr marL="582928" indent="-291464" lvl="1">
              <a:lnSpc>
                <a:spcPts val="3482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This is an approximation which can add variance to the data set. </a:t>
            </a:r>
          </a:p>
          <a:p>
            <a:pPr marL="582928" indent="-291464" lvl="1">
              <a:lnSpc>
                <a:spcPts val="3482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But the loss of the data can be negated by this method which yields better results compared to removal of rows and columns.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1001" y="3081753"/>
            <a:ext cx="529290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39"/>
              </a:lnSpc>
              <a:spcBef>
                <a:spcPct val="0"/>
              </a:spcBef>
            </a:pPr>
            <a:r>
              <a:rPr lang="en-US" sz="3699" spc="184">
                <a:solidFill>
                  <a:srgbClr val="302C2C"/>
                </a:solidFill>
                <a:latin typeface="Canva Student Font"/>
              </a:rPr>
              <a:t>Handling Continuous variables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Transforming Categorical Data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4980" t="-19727" r="-2661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73191">
            <a:off x="6580050" y="9143597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67835" y="2579961"/>
            <a:ext cx="10752331" cy="6138407"/>
          </a:xfrm>
          <a:custGeom>
            <a:avLst/>
            <a:gdLst/>
            <a:ahLst/>
            <a:cxnLst/>
            <a:rect r="r" b="b" t="t" l="l"/>
            <a:pathLst>
              <a:path h="6138407" w="10752331">
                <a:moveTo>
                  <a:pt x="0" y="0"/>
                </a:moveTo>
                <a:lnTo>
                  <a:pt x="10752330" y="0"/>
                </a:lnTo>
                <a:lnTo>
                  <a:pt x="10752330" y="6138407"/>
                </a:lnTo>
                <a:lnTo>
                  <a:pt x="0" y="6138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Label Encoding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4980" t="-19727" r="-2661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73191">
            <a:off x="6580050" y="9143597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67715" y="2743895"/>
            <a:ext cx="12952571" cy="5274985"/>
          </a:xfrm>
          <a:custGeom>
            <a:avLst/>
            <a:gdLst/>
            <a:ahLst/>
            <a:cxnLst/>
            <a:rect r="r" b="b" t="t" l="l"/>
            <a:pathLst>
              <a:path h="5274985" w="12952571">
                <a:moveTo>
                  <a:pt x="0" y="0"/>
                </a:moveTo>
                <a:lnTo>
                  <a:pt x="12952570" y="0"/>
                </a:lnTo>
                <a:lnTo>
                  <a:pt x="12952570" y="5274984"/>
                </a:lnTo>
                <a:lnTo>
                  <a:pt x="0" y="5274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One-Hot Encoding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4980" t="-19727" r="-2661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73191">
            <a:off x="6580050" y="9143597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77863" y="2694963"/>
            <a:ext cx="13332273" cy="5783049"/>
          </a:xfrm>
          <a:custGeom>
            <a:avLst/>
            <a:gdLst/>
            <a:ahLst/>
            <a:cxnLst/>
            <a:rect r="r" b="b" t="t" l="l"/>
            <a:pathLst>
              <a:path h="5783049" w="13332273">
                <a:moveTo>
                  <a:pt x="0" y="0"/>
                </a:moveTo>
                <a:lnTo>
                  <a:pt x="13332274" y="0"/>
                </a:lnTo>
                <a:lnTo>
                  <a:pt x="13332274" y="5783049"/>
                </a:lnTo>
                <a:lnTo>
                  <a:pt x="0" y="5783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Outliers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4980" t="-19727" r="-2661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73191">
            <a:off x="6580050" y="9143597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14149" y="4670932"/>
            <a:ext cx="8990443" cy="4991824"/>
          </a:xfrm>
          <a:custGeom>
            <a:avLst/>
            <a:gdLst/>
            <a:ahLst/>
            <a:cxnLst/>
            <a:rect r="r" b="b" t="t" l="l"/>
            <a:pathLst>
              <a:path h="4991824" w="8990443">
                <a:moveTo>
                  <a:pt x="0" y="0"/>
                </a:moveTo>
                <a:lnTo>
                  <a:pt x="8990442" y="0"/>
                </a:lnTo>
                <a:lnTo>
                  <a:pt x="8990442" y="4991823"/>
                </a:lnTo>
                <a:lnTo>
                  <a:pt x="0" y="49918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1114" y="2881884"/>
            <a:ext cx="14399039" cy="144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An outlier is a data point that lies far away from the majority of the other data points. </a:t>
            </a:r>
          </a:p>
          <a:p>
            <a:pPr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Outliers can occur due to various reasons, including natural variability, measurement errors, or data processing errors.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4980" t="-19727" r="-2661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73191">
            <a:off x="6580050" y="9143597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71364" y="3412713"/>
            <a:ext cx="10945273" cy="5346101"/>
          </a:xfrm>
          <a:custGeom>
            <a:avLst/>
            <a:gdLst/>
            <a:ahLst/>
            <a:cxnLst/>
            <a:rect r="r" b="b" t="t" l="l"/>
            <a:pathLst>
              <a:path h="5346101" w="10945273">
                <a:moveTo>
                  <a:pt x="0" y="0"/>
                </a:moveTo>
                <a:lnTo>
                  <a:pt x="10945272" y="0"/>
                </a:lnTo>
                <a:lnTo>
                  <a:pt x="10945272" y="5346102"/>
                </a:lnTo>
                <a:lnTo>
                  <a:pt x="0" y="53461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79583" y="619501"/>
            <a:ext cx="8728834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Impact Of Outliers On Linear Regression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1" t="-94768" r="-574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9101">
            <a:off x="7162987" y="-2459096"/>
            <a:ext cx="18828381" cy="6801753"/>
          </a:xfrm>
          <a:custGeom>
            <a:avLst/>
            <a:gdLst/>
            <a:ahLst/>
            <a:cxnLst/>
            <a:rect r="r" b="b" t="t" l="l"/>
            <a:pathLst>
              <a:path h="6801753" w="18828381">
                <a:moveTo>
                  <a:pt x="0" y="0"/>
                </a:moveTo>
                <a:lnTo>
                  <a:pt x="18828381" y="0"/>
                </a:lnTo>
                <a:lnTo>
                  <a:pt x="18828381" y="6801753"/>
                </a:lnTo>
                <a:lnTo>
                  <a:pt x="0" y="6801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0362" y="8216104"/>
            <a:ext cx="14984485" cy="3277856"/>
          </a:xfrm>
          <a:custGeom>
            <a:avLst/>
            <a:gdLst/>
            <a:ahLst/>
            <a:cxnLst/>
            <a:rect r="r" b="b" t="t" l="l"/>
            <a:pathLst>
              <a:path h="3277856" w="14984485">
                <a:moveTo>
                  <a:pt x="0" y="0"/>
                </a:moveTo>
                <a:lnTo>
                  <a:pt x="14984485" y="0"/>
                </a:lnTo>
                <a:lnTo>
                  <a:pt x="14984485" y="3277856"/>
                </a:lnTo>
                <a:lnTo>
                  <a:pt x="0" y="3277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42654">
            <a:off x="-683483" y="6575545"/>
            <a:ext cx="4222447" cy="5280810"/>
          </a:xfrm>
          <a:custGeom>
            <a:avLst/>
            <a:gdLst/>
            <a:ahLst/>
            <a:cxnLst/>
            <a:rect r="r" b="b" t="t" l="l"/>
            <a:pathLst>
              <a:path h="5280810" w="4222447">
                <a:moveTo>
                  <a:pt x="0" y="0"/>
                </a:moveTo>
                <a:lnTo>
                  <a:pt x="4222447" y="0"/>
                </a:lnTo>
                <a:lnTo>
                  <a:pt x="4222447" y="5280810"/>
                </a:lnTo>
                <a:lnTo>
                  <a:pt x="0" y="5280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400000">
            <a:off x="4989637" y="-1078087"/>
            <a:ext cx="8308727" cy="12853548"/>
          </a:xfrm>
          <a:custGeom>
            <a:avLst/>
            <a:gdLst/>
            <a:ahLst/>
            <a:cxnLst/>
            <a:rect r="r" b="b" t="t" l="l"/>
            <a:pathLst>
              <a:path h="12853548" w="8308727">
                <a:moveTo>
                  <a:pt x="0" y="12853548"/>
                </a:moveTo>
                <a:lnTo>
                  <a:pt x="8308726" y="12853548"/>
                </a:lnTo>
                <a:lnTo>
                  <a:pt x="8308726" y="0"/>
                </a:lnTo>
                <a:lnTo>
                  <a:pt x="0" y="0"/>
                </a:lnTo>
                <a:lnTo>
                  <a:pt x="0" y="12853548"/>
                </a:lnTo>
                <a:close/>
              </a:path>
            </a:pathLst>
          </a:custGeom>
          <a:blipFill>
            <a:blip r:embed="rId6"/>
            <a:stretch>
              <a:fillRect l="-18689" t="-12396" r="-1244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207" y="9917691"/>
            <a:ext cx="4472223" cy="1133622"/>
          </a:xfrm>
          <a:custGeom>
            <a:avLst/>
            <a:gdLst/>
            <a:ahLst/>
            <a:cxnLst/>
            <a:rect r="r" b="b" t="t" l="l"/>
            <a:pathLst>
              <a:path h="1133622" w="4472223">
                <a:moveTo>
                  <a:pt x="0" y="0"/>
                </a:moveTo>
                <a:lnTo>
                  <a:pt x="4472223" y="0"/>
                </a:lnTo>
                <a:lnTo>
                  <a:pt x="4472223" y="1133622"/>
                </a:lnTo>
                <a:lnTo>
                  <a:pt x="0" y="11336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4421" r="-348" b="-6612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78487" y="5788568"/>
            <a:ext cx="1887067" cy="1887067"/>
          </a:xfrm>
          <a:custGeom>
            <a:avLst/>
            <a:gdLst/>
            <a:ahLst/>
            <a:cxnLst/>
            <a:rect r="r" b="b" t="t" l="l"/>
            <a:pathLst>
              <a:path h="1887067" w="1887067">
                <a:moveTo>
                  <a:pt x="0" y="0"/>
                </a:moveTo>
                <a:lnTo>
                  <a:pt x="1887067" y="0"/>
                </a:lnTo>
                <a:lnTo>
                  <a:pt x="1887067" y="1887068"/>
                </a:lnTo>
                <a:lnTo>
                  <a:pt x="0" y="1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26050" y="6396433"/>
            <a:ext cx="1520779" cy="783201"/>
          </a:xfrm>
          <a:custGeom>
            <a:avLst/>
            <a:gdLst/>
            <a:ahLst/>
            <a:cxnLst/>
            <a:rect r="r" b="b" t="t" l="l"/>
            <a:pathLst>
              <a:path h="783201" w="1520779">
                <a:moveTo>
                  <a:pt x="0" y="0"/>
                </a:moveTo>
                <a:lnTo>
                  <a:pt x="1520779" y="0"/>
                </a:lnTo>
                <a:lnTo>
                  <a:pt x="1520779" y="783201"/>
                </a:lnTo>
                <a:lnTo>
                  <a:pt x="0" y="7832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58343" y="1961065"/>
            <a:ext cx="8971315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Discussion: How to deal with Competitions specially Egypt IoT &amp; AI Challenge</a:t>
            </a: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09369" y="5976632"/>
            <a:ext cx="4185022" cy="169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6"/>
              </a:lnSpc>
              <a:spcBef>
                <a:spcPts val="2005"/>
              </a:spcBef>
            </a:pPr>
            <a:r>
              <a:rPr lang="en-US" sz="2941" spc="-150">
                <a:solidFill>
                  <a:srgbClr val="302C2C"/>
                </a:solidFill>
                <a:latin typeface="Varela Round"/>
              </a:rPr>
              <a:t>How to think correctly to create a good project from the beginning to participate in competitions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5" t="-49514" r="-79836" b="-681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2282056" y="1751745"/>
            <a:ext cx="13723888" cy="7272027"/>
          </a:xfrm>
          <a:custGeom>
            <a:avLst/>
            <a:gdLst/>
            <a:ahLst/>
            <a:cxnLst/>
            <a:rect r="r" b="b" t="t" l="l"/>
            <a:pathLst>
              <a:path h="7272027" w="13723888">
                <a:moveTo>
                  <a:pt x="0" y="7272027"/>
                </a:moveTo>
                <a:lnTo>
                  <a:pt x="13723888" y="7272027"/>
                </a:lnTo>
                <a:lnTo>
                  <a:pt x="13723888" y="0"/>
                </a:lnTo>
                <a:lnTo>
                  <a:pt x="0" y="0"/>
                </a:lnTo>
                <a:lnTo>
                  <a:pt x="0" y="7272027"/>
                </a:lnTo>
                <a:close/>
              </a:path>
            </a:pathLst>
          </a:custGeom>
          <a:blipFill>
            <a:blip r:embed="rId3"/>
            <a:stretch>
              <a:fillRect l="0" t="-33313" r="-102940" b="-1405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42654">
            <a:off x="355611" y="4757130"/>
            <a:ext cx="4222447" cy="5280810"/>
          </a:xfrm>
          <a:custGeom>
            <a:avLst/>
            <a:gdLst/>
            <a:ahLst/>
            <a:cxnLst/>
            <a:rect r="r" b="b" t="t" l="l"/>
            <a:pathLst>
              <a:path h="5280810" w="4222447">
                <a:moveTo>
                  <a:pt x="0" y="0"/>
                </a:moveTo>
                <a:lnTo>
                  <a:pt x="4222448" y="0"/>
                </a:lnTo>
                <a:lnTo>
                  <a:pt x="4222448" y="5280809"/>
                </a:lnTo>
                <a:lnTo>
                  <a:pt x="0" y="5280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888" y="8099276"/>
            <a:ext cx="4472223" cy="1133622"/>
          </a:xfrm>
          <a:custGeom>
            <a:avLst/>
            <a:gdLst/>
            <a:ahLst/>
            <a:cxnLst/>
            <a:rect r="r" b="b" t="t" l="l"/>
            <a:pathLst>
              <a:path h="1133622" w="4472223">
                <a:moveTo>
                  <a:pt x="0" y="0"/>
                </a:moveTo>
                <a:lnTo>
                  <a:pt x="4472223" y="0"/>
                </a:lnTo>
                <a:lnTo>
                  <a:pt x="4472223" y="1133621"/>
                </a:lnTo>
                <a:lnTo>
                  <a:pt x="0" y="1133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4421" r="-348" b="-661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56773">
            <a:off x="15046699" y="1954545"/>
            <a:ext cx="2588615" cy="7190598"/>
          </a:xfrm>
          <a:custGeom>
            <a:avLst/>
            <a:gdLst/>
            <a:ahLst/>
            <a:cxnLst/>
            <a:rect r="r" b="b" t="t" l="l"/>
            <a:pathLst>
              <a:path h="7190598" w="2588615">
                <a:moveTo>
                  <a:pt x="0" y="0"/>
                </a:moveTo>
                <a:lnTo>
                  <a:pt x="2588615" y="0"/>
                </a:lnTo>
                <a:lnTo>
                  <a:pt x="2588615" y="7190598"/>
                </a:lnTo>
                <a:lnTo>
                  <a:pt x="0" y="7190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03929" y="1405176"/>
            <a:ext cx="680142" cy="693138"/>
          </a:xfrm>
          <a:custGeom>
            <a:avLst/>
            <a:gdLst/>
            <a:ahLst/>
            <a:cxnLst/>
            <a:rect r="r" b="b" t="t" l="l"/>
            <a:pathLst>
              <a:path h="693138" w="680142">
                <a:moveTo>
                  <a:pt x="0" y="0"/>
                </a:moveTo>
                <a:lnTo>
                  <a:pt x="680142" y="0"/>
                </a:lnTo>
                <a:lnTo>
                  <a:pt x="680142" y="693138"/>
                </a:lnTo>
                <a:lnTo>
                  <a:pt x="0" y="693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74894">
            <a:off x="12693719" y="-1372566"/>
            <a:ext cx="4955709" cy="4802533"/>
          </a:xfrm>
          <a:custGeom>
            <a:avLst/>
            <a:gdLst/>
            <a:ahLst/>
            <a:cxnLst/>
            <a:rect r="r" b="b" t="t" l="l"/>
            <a:pathLst>
              <a:path h="4802533" w="4955709">
                <a:moveTo>
                  <a:pt x="0" y="0"/>
                </a:moveTo>
                <a:lnTo>
                  <a:pt x="4955710" y="0"/>
                </a:lnTo>
                <a:lnTo>
                  <a:pt x="4955710" y="4802532"/>
                </a:lnTo>
                <a:lnTo>
                  <a:pt x="0" y="4802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57227" y="4139983"/>
            <a:ext cx="8373546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557"/>
              </a:lnSpc>
              <a:spcBef>
                <a:spcPct val="0"/>
              </a:spcBef>
            </a:pPr>
            <a:r>
              <a:rPr lang="en-US" sz="16297" spc="814">
                <a:solidFill>
                  <a:srgbClr val="302C2C"/>
                </a:solidFill>
                <a:latin typeface="Canva Student Font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1" t="-94768" r="-574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9101">
            <a:off x="7162987" y="-2459096"/>
            <a:ext cx="18828381" cy="6801753"/>
          </a:xfrm>
          <a:custGeom>
            <a:avLst/>
            <a:gdLst/>
            <a:ahLst/>
            <a:cxnLst/>
            <a:rect r="r" b="b" t="t" l="l"/>
            <a:pathLst>
              <a:path h="6801753" w="18828381">
                <a:moveTo>
                  <a:pt x="0" y="0"/>
                </a:moveTo>
                <a:lnTo>
                  <a:pt x="18828381" y="0"/>
                </a:lnTo>
                <a:lnTo>
                  <a:pt x="18828381" y="6801753"/>
                </a:lnTo>
                <a:lnTo>
                  <a:pt x="0" y="6801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1882049" y="-1243711"/>
            <a:ext cx="8308727" cy="12853548"/>
          </a:xfrm>
          <a:custGeom>
            <a:avLst/>
            <a:gdLst/>
            <a:ahLst/>
            <a:cxnLst/>
            <a:rect r="r" b="b" t="t" l="l"/>
            <a:pathLst>
              <a:path h="12853548" w="8308727">
                <a:moveTo>
                  <a:pt x="0" y="12853548"/>
                </a:moveTo>
                <a:lnTo>
                  <a:pt x="8308726" y="12853548"/>
                </a:lnTo>
                <a:lnTo>
                  <a:pt x="8308726" y="0"/>
                </a:lnTo>
                <a:lnTo>
                  <a:pt x="0" y="0"/>
                </a:lnTo>
                <a:lnTo>
                  <a:pt x="0" y="12853548"/>
                </a:lnTo>
                <a:close/>
              </a:path>
            </a:pathLst>
          </a:custGeom>
          <a:blipFill>
            <a:blip r:embed="rId4"/>
            <a:stretch>
              <a:fillRect l="-18689" t="-12396" r="-12449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1525">
            <a:off x="905500" y="1783453"/>
            <a:ext cx="10212685" cy="2093600"/>
          </a:xfrm>
          <a:custGeom>
            <a:avLst/>
            <a:gdLst/>
            <a:ahLst/>
            <a:cxnLst/>
            <a:rect r="r" b="b" t="t" l="l"/>
            <a:pathLst>
              <a:path h="2093600" w="10212685">
                <a:moveTo>
                  <a:pt x="0" y="0"/>
                </a:moveTo>
                <a:lnTo>
                  <a:pt x="10212685" y="0"/>
                </a:lnTo>
                <a:lnTo>
                  <a:pt x="10212685" y="2093601"/>
                </a:lnTo>
                <a:lnTo>
                  <a:pt x="0" y="2093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2463186" y="5348687"/>
            <a:ext cx="4796114" cy="3670037"/>
          </a:xfrm>
          <a:custGeom>
            <a:avLst/>
            <a:gdLst/>
            <a:ahLst/>
            <a:cxnLst/>
            <a:rect r="r" b="b" t="t" l="l"/>
            <a:pathLst>
              <a:path h="3670037" w="4796114">
                <a:moveTo>
                  <a:pt x="0" y="0"/>
                </a:moveTo>
                <a:lnTo>
                  <a:pt x="4796114" y="0"/>
                </a:lnTo>
                <a:lnTo>
                  <a:pt x="4796114" y="3670037"/>
                </a:lnTo>
                <a:lnTo>
                  <a:pt x="0" y="36700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796" t="-15830" r="-16796" b="-1445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362" y="8216104"/>
            <a:ext cx="14984485" cy="3277856"/>
          </a:xfrm>
          <a:custGeom>
            <a:avLst/>
            <a:gdLst/>
            <a:ahLst/>
            <a:cxnLst/>
            <a:rect r="r" b="b" t="t" l="l"/>
            <a:pathLst>
              <a:path h="3277856" w="14984485">
                <a:moveTo>
                  <a:pt x="0" y="0"/>
                </a:moveTo>
                <a:lnTo>
                  <a:pt x="14984485" y="0"/>
                </a:lnTo>
                <a:lnTo>
                  <a:pt x="14984485" y="3277856"/>
                </a:lnTo>
                <a:lnTo>
                  <a:pt x="0" y="3277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42654">
            <a:off x="-683483" y="6575545"/>
            <a:ext cx="4222447" cy="5280810"/>
          </a:xfrm>
          <a:custGeom>
            <a:avLst/>
            <a:gdLst/>
            <a:ahLst/>
            <a:cxnLst/>
            <a:rect r="r" b="b" t="t" l="l"/>
            <a:pathLst>
              <a:path h="5280810" w="4222447">
                <a:moveTo>
                  <a:pt x="0" y="0"/>
                </a:moveTo>
                <a:lnTo>
                  <a:pt x="4222447" y="0"/>
                </a:lnTo>
                <a:lnTo>
                  <a:pt x="4222447" y="5280810"/>
                </a:lnTo>
                <a:lnTo>
                  <a:pt x="0" y="52808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5904" y="3991398"/>
            <a:ext cx="8373546" cy="348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3093"/>
              </a:lnSpc>
              <a:spcBef>
                <a:spcPts val="1160"/>
              </a:spcBef>
              <a:buFont typeface="Arial"/>
              <a:buChar char="•"/>
            </a:pPr>
            <a:r>
              <a:rPr lang="en-US" sz="3399" spc="-173">
                <a:solidFill>
                  <a:srgbClr val="302C2C"/>
                </a:solidFill>
                <a:latin typeface="Varela Round"/>
              </a:rPr>
              <a:t>Dealing with Missing values</a:t>
            </a:r>
          </a:p>
          <a:p>
            <a:pPr algn="l" marL="734055" indent="-367027" lvl="1">
              <a:lnSpc>
                <a:spcPts val="3093"/>
              </a:lnSpc>
              <a:spcBef>
                <a:spcPts val="1159"/>
              </a:spcBef>
              <a:buFont typeface="Arial"/>
              <a:buChar char="•"/>
            </a:pPr>
            <a:r>
              <a:rPr lang="en-US" sz="3399" spc="-173" u="none">
                <a:solidFill>
                  <a:srgbClr val="302C2C"/>
                </a:solidFill>
                <a:latin typeface="Varela Round"/>
              </a:rPr>
              <a:t>Transforming Categorical Data</a:t>
            </a:r>
          </a:p>
          <a:p>
            <a:pPr algn="l" marL="734055" indent="-367027" lvl="1">
              <a:lnSpc>
                <a:spcPts val="3093"/>
              </a:lnSpc>
              <a:spcBef>
                <a:spcPts val="1159"/>
              </a:spcBef>
              <a:buFont typeface="Arial"/>
              <a:buChar char="•"/>
            </a:pPr>
            <a:r>
              <a:rPr lang="en-US" sz="3399" spc="-173" u="none">
                <a:solidFill>
                  <a:srgbClr val="302C2C"/>
                </a:solidFill>
                <a:latin typeface="Varela Round"/>
              </a:rPr>
              <a:t>Outliers</a:t>
            </a:r>
          </a:p>
          <a:p>
            <a:pPr algn="l" marL="734055" indent="-367027" lvl="1">
              <a:lnSpc>
                <a:spcPts val="3093"/>
              </a:lnSpc>
              <a:spcBef>
                <a:spcPts val="1160"/>
              </a:spcBef>
              <a:buFont typeface="Arial"/>
              <a:buChar char="•"/>
            </a:pPr>
            <a:r>
              <a:rPr lang="en-US" sz="3399" spc="-173" u="none">
                <a:solidFill>
                  <a:srgbClr val="302C2C"/>
                </a:solidFill>
                <a:latin typeface="Varela Round"/>
              </a:rPr>
              <a:t>Example from Real Project</a:t>
            </a:r>
          </a:p>
          <a:p>
            <a:pPr algn="l" marL="734055" indent="-367027" lvl="1">
              <a:lnSpc>
                <a:spcPts val="3093"/>
              </a:lnSpc>
              <a:spcBef>
                <a:spcPts val="1160"/>
              </a:spcBef>
              <a:buFont typeface="Arial"/>
              <a:buChar char="•"/>
            </a:pPr>
            <a:r>
              <a:rPr lang="en-US" sz="3399" spc="-173" u="none">
                <a:solidFill>
                  <a:srgbClr val="302C2C"/>
                </a:solidFill>
                <a:latin typeface="Varela Round"/>
              </a:rPr>
              <a:t>Discussion: How to deal with Competitions specially Egypt IoT &amp; AI Challenge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15904" y="2376570"/>
            <a:ext cx="837354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Agenda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0207" y="9917691"/>
            <a:ext cx="4472223" cy="1133622"/>
          </a:xfrm>
          <a:custGeom>
            <a:avLst/>
            <a:gdLst/>
            <a:ahLst/>
            <a:cxnLst/>
            <a:rect r="r" b="b" t="t" l="l"/>
            <a:pathLst>
              <a:path h="1133622" w="4472223">
                <a:moveTo>
                  <a:pt x="0" y="0"/>
                </a:moveTo>
                <a:lnTo>
                  <a:pt x="4472223" y="0"/>
                </a:lnTo>
                <a:lnTo>
                  <a:pt x="4472223" y="1133622"/>
                </a:lnTo>
                <a:lnTo>
                  <a:pt x="0" y="1133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4421" r="-348" b="-6612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129821">
            <a:off x="13075063" y="1148370"/>
            <a:ext cx="3692495" cy="5488524"/>
            <a:chOff x="0" y="0"/>
            <a:chExt cx="3175000" cy="47193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11"/>
              <a:stretch>
                <a:fillRect l="-72792" t="0" r="-5109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12"/>
              <a:stretch>
                <a:fillRect l="-4322" t="-3535" r="-518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170568" y="7297625"/>
            <a:ext cx="33813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399" spc="119">
                <a:solidFill>
                  <a:srgbClr val="F1E4D5"/>
                </a:solidFill>
                <a:latin typeface="Canva Student Font"/>
              </a:rPr>
              <a:t>Are Outliers affect my decisions?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7574" y="3029712"/>
            <a:ext cx="4161701" cy="816734"/>
          </a:xfrm>
          <a:custGeom>
            <a:avLst/>
            <a:gdLst/>
            <a:ahLst/>
            <a:cxnLst/>
            <a:rect r="r" b="b" t="t" l="l"/>
            <a:pathLst>
              <a:path h="816734" w="4161701">
                <a:moveTo>
                  <a:pt x="0" y="0"/>
                </a:moveTo>
                <a:lnTo>
                  <a:pt x="4161701" y="0"/>
                </a:lnTo>
                <a:lnTo>
                  <a:pt x="4161701" y="816734"/>
                </a:lnTo>
                <a:lnTo>
                  <a:pt x="0" y="816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19856" y="3029712"/>
            <a:ext cx="4161701" cy="816734"/>
          </a:xfrm>
          <a:custGeom>
            <a:avLst/>
            <a:gdLst/>
            <a:ahLst/>
            <a:cxnLst/>
            <a:rect r="r" b="b" t="t" l="l"/>
            <a:pathLst>
              <a:path h="816734" w="4161701">
                <a:moveTo>
                  <a:pt x="0" y="0"/>
                </a:moveTo>
                <a:lnTo>
                  <a:pt x="4161701" y="0"/>
                </a:lnTo>
                <a:lnTo>
                  <a:pt x="4161701" y="816734"/>
                </a:lnTo>
                <a:lnTo>
                  <a:pt x="0" y="816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2049" y="6639687"/>
            <a:ext cx="4161701" cy="816734"/>
          </a:xfrm>
          <a:custGeom>
            <a:avLst/>
            <a:gdLst/>
            <a:ahLst/>
            <a:cxnLst/>
            <a:rect r="r" b="b" t="t" l="l"/>
            <a:pathLst>
              <a:path h="816734" w="4161701">
                <a:moveTo>
                  <a:pt x="0" y="0"/>
                </a:moveTo>
                <a:lnTo>
                  <a:pt x="4161701" y="0"/>
                </a:lnTo>
                <a:lnTo>
                  <a:pt x="4161701" y="816734"/>
                </a:lnTo>
                <a:lnTo>
                  <a:pt x="0" y="816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74331" y="6639687"/>
            <a:ext cx="4161701" cy="816734"/>
          </a:xfrm>
          <a:custGeom>
            <a:avLst/>
            <a:gdLst/>
            <a:ahLst/>
            <a:cxnLst/>
            <a:rect r="r" b="b" t="t" l="l"/>
            <a:pathLst>
              <a:path h="816734" w="4161701">
                <a:moveTo>
                  <a:pt x="0" y="0"/>
                </a:moveTo>
                <a:lnTo>
                  <a:pt x="4161701" y="0"/>
                </a:lnTo>
                <a:lnTo>
                  <a:pt x="4161701" y="816734"/>
                </a:lnTo>
                <a:lnTo>
                  <a:pt x="0" y="816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95432" y="3029712"/>
            <a:ext cx="4161701" cy="816734"/>
          </a:xfrm>
          <a:custGeom>
            <a:avLst/>
            <a:gdLst/>
            <a:ahLst/>
            <a:cxnLst/>
            <a:rect r="r" b="b" t="t" l="l"/>
            <a:pathLst>
              <a:path h="816734" w="4161701">
                <a:moveTo>
                  <a:pt x="0" y="0"/>
                </a:moveTo>
                <a:lnTo>
                  <a:pt x="4161700" y="0"/>
                </a:lnTo>
                <a:lnTo>
                  <a:pt x="4161700" y="816734"/>
                </a:lnTo>
                <a:lnTo>
                  <a:pt x="0" y="816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Machine Learning Life cycle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1510" y="4097274"/>
            <a:ext cx="4418394" cy="121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Collecting new data</a:t>
            </a:r>
          </a:p>
          <a:p>
            <a:pPr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Converting legacy data</a:t>
            </a:r>
          </a:p>
          <a:p>
            <a:pPr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Sharing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9146" y="3289115"/>
            <a:ext cx="47985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302C2C"/>
                </a:solidFill>
                <a:latin typeface="Canva Student Font"/>
              </a:rPr>
              <a:t>Define Project Objectivies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9146" y="4097274"/>
            <a:ext cx="4798556" cy="38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92"/>
              </a:lnSpc>
              <a:spcBef>
                <a:spcPts val="2394"/>
              </a:spcBef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What's the benefit of that?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23621" y="6860990"/>
            <a:ext cx="47985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302C2C"/>
                </a:solidFill>
                <a:latin typeface="Canva Student Font"/>
              </a:rPr>
              <a:t>Data Preparation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23621" y="7669149"/>
            <a:ext cx="4798556" cy="7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92"/>
              </a:lnSpc>
              <a:spcBef>
                <a:spcPts val="2394"/>
              </a:spcBef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How to solve these problems that we explored?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91510" y="3289115"/>
            <a:ext cx="44183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302C2C"/>
                </a:solidFill>
                <a:latin typeface="Canva Student Font Bold"/>
              </a:rPr>
              <a:t>Data Acquisition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45985" y="6860990"/>
            <a:ext cx="44183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302C2C"/>
                </a:solidFill>
                <a:latin typeface="Canva Student Font"/>
              </a:rPr>
              <a:t>Machine Learning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45985" y="7669149"/>
            <a:ext cx="441839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Train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Evaluate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33710" y="3289115"/>
            <a:ext cx="508514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302C2C"/>
                </a:solidFill>
                <a:latin typeface="Canva Student Font"/>
              </a:rPr>
              <a:t>Data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33710" y="4116324"/>
            <a:ext cx="5085144" cy="153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952"/>
              </a:lnSpc>
              <a:buFont typeface="Arial"/>
              <a:buChar char="•"/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Using descriptive statistics</a:t>
            </a:r>
          </a:p>
          <a:p>
            <a:pPr marL="518160" indent="-259080" lvl="1">
              <a:lnSpc>
                <a:spcPts val="2952"/>
              </a:lnSpc>
              <a:buFont typeface="Arial"/>
              <a:buChar char="•"/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Using Visualization</a:t>
            </a:r>
          </a:p>
          <a:p>
            <a:pPr marL="518160" indent="-259080" lvl="1">
              <a:lnSpc>
                <a:spcPts val="2952"/>
              </a:lnSpc>
              <a:buFont typeface="Arial"/>
              <a:buChar char="•"/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Explore Missing values, outliers, ....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980" t="-19727" r="-26619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647300">
            <a:off x="1511846" y="6704105"/>
            <a:ext cx="2588615" cy="7190598"/>
          </a:xfrm>
          <a:custGeom>
            <a:avLst/>
            <a:gdLst/>
            <a:ahLst/>
            <a:cxnLst/>
            <a:rect r="r" b="b" t="t" l="l"/>
            <a:pathLst>
              <a:path h="7190598" w="2588615">
                <a:moveTo>
                  <a:pt x="0" y="0"/>
                </a:moveTo>
                <a:lnTo>
                  <a:pt x="2588615" y="0"/>
                </a:lnTo>
                <a:lnTo>
                  <a:pt x="2588615" y="7190598"/>
                </a:lnTo>
                <a:lnTo>
                  <a:pt x="0" y="7190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Data Pyramid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980" t="-19727" r="-266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47300">
            <a:off x="1511846" y="6704105"/>
            <a:ext cx="2588615" cy="7190598"/>
          </a:xfrm>
          <a:custGeom>
            <a:avLst/>
            <a:gdLst/>
            <a:ahLst/>
            <a:cxnLst/>
            <a:rect r="r" b="b" t="t" l="l"/>
            <a:pathLst>
              <a:path h="7190598" w="2588615">
                <a:moveTo>
                  <a:pt x="0" y="0"/>
                </a:moveTo>
                <a:lnTo>
                  <a:pt x="2588615" y="0"/>
                </a:lnTo>
                <a:lnTo>
                  <a:pt x="2588615" y="7190598"/>
                </a:lnTo>
                <a:lnTo>
                  <a:pt x="0" y="7190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29431" y="2407720"/>
            <a:ext cx="11429137" cy="7255035"/>
          </a:xfrm>
          <a:custGeom>
            <a:avLst/>
            <a:gdLst/>
            <a:ahLst/>
            <a:cxnLst/>
            <a:rect r="r" b="b" t="t" l="l"/>
            <a:pathLst>
              <a:path h="7255035" w="11429137">
                <a:moveTo>
                  <a:pt x="0" y="0"/>
                </a:moveTo>
                <a:lnTo>
                  <a:pt x="11429138" y="0"/>
                </a:lnTo>
                <a:lnTo>
                  <a:pt x="11429138" y="7255035"/>
                </a:lnTo>
                <a:lnTo>
                  <a:pt x="0" y="72550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-2405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73068" y="8379075"/>
            <a:ext cx="4670210" cy="916529"/>
          </a:xfrm>
          <a:custGeom>
            <a:avLst/>
            <a:gdLst/>
            <a:ahLst/>
            <a:cxnLst/>
            <a:rect r="r" b="b" t="t" l="l"/>
            <a:pathLst>
              <a:path h="916529" w="4670210">
                <a:moveTo>
                  <a:pt x="0" y="0"/>
                </a:moveTo>
                <a:lnTo>
                  <a:pt x="4670210" y="0"/>
                </a:lnTo>
                <a:lnTo>
                  <a:pt x="4670210" y="916528"/>
                </a:lnTo>
                <a:lnTo>
                  <a:pt x="0" y="916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744722" y="8621333"/>
            <a:ext cx="47985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9"/>
              </a:lnSpc>
              <a:spcBef>
                <a:spcPct val="0"/>
              </a:spcBef>
            </a:pPr>
            <a:r>
              <a:rPr lang="en-US" sz="3799" spc="189">
                <a:solidFill>
                  <a:srgbClr val="302C2C"/>
                </a:solidFill>
                <a:latin typeface="Canva Student Font"/>
              </a:rPr>
              <a:t>Row Data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063150" y="6639687"/>
            <a:ext cx="4161701" cy="816734"/>
          </a:xfrm>
          <a:custGeom>
            <a:avLst/>
            <a:gdLst/>
            <a:ahLst/>
            <a:cxnLst/>
            <a:rect r="r" b="b" t="t" l="l"/>
            <a:pathLst>
              <a:path h="816734" w="4161701">
                <a:moveTo>
                  <a:pt x="0" y="0"/>
                </a:moveTo>
                <a:lnTo>
                  <a:pt x="4161700" y="0"/>
                </a:lnTo>
                <a:lnTo>
                  <a:pt x="4161700" y="816734"/>
                </a:lnTo>
                <a:lnTo>
                  <a:pt x="0" y="8167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934803" y="6819454"/>
            <a:ext cx="441839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3599" spc="179">
                <a:solidFill>
                  <a:srgbClr val="302C2C"/>
                </a:solidFill>
                <a:latin typeface="Canva Student Font"/>
              </a:rPr>
              <a:t>Information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638300" y="4998424"/>
            <a:ext cx="3069229" cy="602336"/>
          </a:xfrm>
          <a:custGeom>
            <a:avLst/>
            <a:gdLst/>
            <a:ahLst/>
            <a:cxnLst/>
            <a:rect r="r" b="b" t="t" l="l"/>
            <a:pathLst>
              <a:path h="602336" w="3069229">
                <a:moveTo>
                  <a:pt x="0" y="0"/>
                </a:moveTo>
                <a:lnTo>
                  <a:pt x="3069229" y="0"/>
                </a:lnTo>
                <a:lnTo>
                  <a:pt x="3069229" y="602336"/>
                </a:lnTo>
                <a:lnTo>
                  <a:pt x="0" y="6023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244787" y="5086410"/>
            <a:ext cx="17984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302C2C"/>
                </a:solidFill>
                <a:latin typeface="Canva Student Font"/>
              </a:rPr>
              <a:t>Knowlodge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555495" y="3441301"/>
            <a:ext cx="1177011" cy="686168"/>
          </a:xfrm>
          <a:custGeom>
            <a:avLst/>
            <a:gdLst/>
            <a:ahLst/>
            <a:cxnLst/>
            <a:rect r="r" b="b" t="t" l="l"/>
            <a:pathLst>
              <a:path h="686168" w="1177011">
                <a:moveTo>
                  <a:pt x="0" y="0"/>
                </a:moveTo>
                <a:lnTo>
                  <a:pt x="1177010" y="0"/>
                </a:lnTo>
                <a:lnTo>
                  <a:pt x="1177010" y="686167"/>
                </a:lnTo>
                <a:lnTo>
                  <a:pt x="0" y="68616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95345" t="0" r="-101712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244787" y="3527393"/>
            <a:ext cx="179842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pc="160">
                <a:solidFill>
                  <a:srgbClr val="302C2C"/>
                </a:solidFill>
                <a:latin typeface="Canva Student Font"/>
              </a:rPr>
              <a:t>Wisdom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Garbage IN, Garbage OUT!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980" t="-19727" r="-266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47300">
            <a:off x="1511846" y="6704105"/>
            <a:ext cx="2588615" cy="7190598"/>
          </a:xfrm>
          <a:custGeom>
            <a:avLst/>
            <a:gdLst/>
            <a:ahLst/>
            <a:cxnLst/>
            <a:rect r="r" b="b" t="t" l="l"/>
            <a:pathLst>
              <a:path h="7190598" w="2588615">
                <a:moveTo>
                  <a:pt x="0" y="0"/>
                </a:moveTo>
                <a:lnTo>
                  <a:pt x="2588615" y="0"/>
                </a:lnTo>
                <a:lnTo>
                  <a:pt x="2588615" y="7190598"/>
                </a:lnTo>
                <a:lnTo>
                  <a:pt x="0" y="7190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31569" y="1958673"/>
            <a:ext cx="10644621" cy="7085727"/>
          </a:xfrm>
          <a:custGeom>
            <a:avLst/>
            <a:gdLst/>
            <a:ahLst/>
            <a:cxnLst/>
            <a:rect r="r" b="b" t="t" l="l"/>
            <a:pathLst>
              <a:path h="7085727" w="10644621">
                <a:moveTo>
                  <a:pt x="0" y="0"/>
                </a:moveTo>
                <a:lnTo>
                  <a:pt x="10644621" y="0"/>
                </a:lnTo>
                <a:lnTo>
                  <a:pt x="10644621" y="7085727"/>
                </a:lnTo>
                <a:lnTo>
                  <a:pt x="0" y="7085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143" y="2876835"/>
            <a:ext cx="3927676" cy="770806"/>
          </a:xfrm>
          <a:custGeom>
            <a:avLst/>
            <a:gdLst/>
            <a:ahLst/>
            <a:cxnLst/>
            <a:rect r="r" b="b" t="t" l="l"/>
            <a:pathLst>
              <a:path h="770806" w="3927676">
                <a:moveTo>
                  <a:pt x="0" y="0"/>
                </a:moveTo>
                <a:lnTo>
                  <a:pt x="3927676" y="0"/>
                </a:lnTo>
                <a:lnTo>
                  <a:pt x="3927676" y="770806"/>
                </a:lnTo>
                <a:lnTo>
                  <a:pt x="0" y="770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Variable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980" t="-19727" r="-2661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7574" y="4097706"/>
            <a:ext cx="13975316" cy="450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5"/>
              </a:lnSpc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Any characteristics, number, or quantity that can be measured or counted. </a:t>
            </a: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Examples: </a:t>
            </a: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Age</a:t>
            </a: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Gender</a:t>
            </a: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Salary</a:t>
            </a: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expenses</a:t>
            </a: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country of birth</a:t>
            </a: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eye color  </a:t>
            </a: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 marL="0" indent="0" lvl="1">
              <a:lnSpc>
                <a:spcPts val="2915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-5400000">
            <a:off x="10679651" y="5627233"/>
            <a:ext cx="2929341" cy="2024907"/>
          </a:xfrm>
          <a:custGeom>
            <a:avLst/>
            <a:gdLst/>
            <a:ahLst/>
            <a:cxnLst/>
            <a:rect r="r" b="b" t="t" l="l"/>
            <a:pathLst>
              <a:path h="2024907" w="2929341">
                <a:moveTo>
                  <a:pt x="0" y="0"/>
                </a:moveTo>
                <a:lnTo>
                  <a:pt x="2929341" y="0"/>
                </a:lnTo>
                <a:lnTo>
                  <a:pt x="2929341" y="2024908"/>
                </a:lnTo>
                <a:lnTo>
                  <a:pt x="0" y="20249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71001" y="3081753"/>
            <a:ext cx="324490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39"/>
              </a:lnSpc>
              <a:spcBef>
                <a:spcPct val="0"/>
              </a:spcBef>
            </a:pPr>
            <a:r>
              <a:rPr lang="en-US" sz="3699" spc="184">
                <a:solidFill>
                  <a:srgbClr val="302C2C"/>
                </a:solidFill>
                <a:latin typeface="Canva Student Font"/>
              </a:rPr>
              <a:t>What is Variable?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344348"/>
            <a:ext cx="1987868" cy="55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3"/>
              </a:lnSpc>
              <a:spcBef>
                <a:spcPct val="0"/>
              </a:spcBef>
            </a:pPr>
            <a:r>
              <a:rPr lang="en-US" sz="3399" spc="67">
                <a:solidFill>
                  <a:srgbClr val="302C2C"/>
                </a:solidFill>
                <a:latin typeface="Varela Round"/>
              </a:rPr>
              <a:t>Variable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32981" y="5114925"/>
            <a:ext cx="253158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4"/>
              </a:lnSpc>
              <a:spcBef>
                <a:spcPct val="0"/>
              </a:spcBef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Independent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32981" y="7709261"/>
            <a:ext cx="253158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4"/>
              </a:lnSpc>
              <a:spcBef>
                <a:spcPct val="0"/>
              </a:spcBef>
            </a:pPr>
            <a:r>
              <a:rPr lang="en-US" sz="2400" spc="48">
                <a:solidFill>
                  <a:srgbClr val="302C2C"/>
                </a:solidFill>
                <a:latin typeface="Varela Round"/>
              </a:rPr>
              <a:t>Dependent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Independent &amp; Dependent variable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980" t="-19727" r="-266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48244" y="2103245"/>
            <a:ext cx="9191512" cy="7965037"/>
          </a:xfrm>
          <a:custGeom>
            <a:avLst/>
            <a:gdLst/>
            <a:ahLst/>
            <a:cxnLst/>
            <a:rect r="r" b="b" t="t" l="l"/>
            <a:pathLst>
              <a:path h="7965037" w="9191512">
                <a:moveTo>
                  <a:pt x="0" y="0"/>
                </a:moveTo>
                <a:lnTo>
                  <a:pt x="9191512" y="0"/>
                </a:lnTo>
                <a:lnTo>
                  <a:pt x="9191512" y="7965038"/>
                </a:lnTo>
                <a:lnTo>
                  <a:pt x="0" y="79650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1" t="-39900" r="-828" b="-15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143" y="2876835"/>
            <a:ext cx="4398814" cy="863267"/>
          </a:xfrm>
          <a:custGeom>
            <a:avLst/>
            <a:gdLst/>
            <a:ahLst/>
            <a:cxnLst/>
            <a:rect r="r" b="b" t="t" l="l"/>
            <a:pathLst>
              <a:path h="863267" w="4398814">
                <a:moveTo>
                  <a:pt x="0" y="0"/>
                </a:moveTo>
                <a:lnTo>
                  <a:pt x="4398814" y="0"/>
                </a:lnTo>
                <a:lnTo>
                  <a:pt x="4398814" y="863267"/>
                </a:lnTo>
                <a:lnTo>
                  <a:pt x="0" y="863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3538" y="873123"/>
            <a:ext cx="1200092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spc="319">
                <a:solidFill>
                  <a:srgbClr val="302C2C"/>
                </a:solidFill>
                <a:latin typeface="Canva Student Font"/>
              </a:rPr>
              <a:t>Independent &amp; Dependent variable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537744">
            <a:off x="-1275922" y="7749752"/>
            <a:ext cx="6003002" cy="3826007"/>
          </a:xfrm>
          <a:custGeom>
            <a:avLst/>
            <a:gdLst/>
            <a:ahLst/>
            <a:cxnLst/>
            <a:rect r="r" b="b" t="t" l="l"/>
            <a:pathLst>
              <a:path h="3826007" w="6003002">
                <a:moveTo>
                  <a:pt x="0" y="0"/>
                </a:moveTo>
                <a:lnTo>
                  <a:pt x="6003003" y="0"/>
                </a:lnTo>
                <a:lnTo>
                  <a:pt x="6003003" y="3826007"/>
                </a:lnTo>
                <a:lnTo>
                  <a:pt x="0" y="3826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980" t="-19727" r="-2661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7648">
            <a:off x="14382623" y="-1829450"/>
            <a:ext cx="7659012" cy="3484850"/>
          </a:xfrm>
          <a:custGeom>
            <a:avLst/>
            <a:gdLst/>
            <a:ahLst/>
            <a:cxnLst/>
            <a:rect r="r" b="b" t="t" l="l"/>
            <a:pathLst>
              <a:path h="3484850" w="7659012">
                <a:moveTo>
                  <a:pt x="0" y="0"/>
                </a:moveTo>
                <a:lnTo>
                  <a:pt x="7659012" y="0"/>
                </a:lnTo>
                <a:lnTo>
                  <a:pt x="7659012" y="3484851"/>
                </a:lnTo>
                <a:lnTo>
                  <a:pt x="0" y="3484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73191">
            <a:off x="6580050" y="8777972"/>
            <a:ext cx="16744574" cy="3662875"/>
          </a:xfrm>
          <a:custGeom>
            <a:avLst/>
            <a:gdLst/>
            <a:ahLst/>
            <a:cxnLst/>
            <a:rect r="r" b="b" t="t" l="l"/>
            <a:pathLst>
              <a:path h="3662875" w="16744574">
                <a:moveTo>
                  <a:pt x="0" y="0"/>
                </a:moveTo>
                <a:lnTo>
                  <a:pt x="16744573" y="0"/>
                </a:lnTo>
                <a:lnTo>
                  <a:pt x="16744573" y="3662876"/>
                </a:lnTo>
                <a:lnTo>
                  <a:pt x="0" y="3662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757047">
            <a:off x="15428651" y="6484204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57047">
            <a:off x="-1735399" y="577982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14765">
            <a:off x="-385444" y="-1709179"/>
            <a:ext cx="2828288" cy="4657361"/>
          </a:xfrm>
          <a:custGeom>
            <a:avLst/>
            <a:gdLst/>
            <a:ahLst/>
            <a:cxnLst/>
            <a:rect r="r" b="b" t="t" l="l"/>
            <a:pathLst>
              <a:path h="4657361" w="2828288">
                <a:moveTo>
                  <a:pt x="0" y="0"/>
                </a:moveTo>
                <a:lnTo>
                  <a:pt x="2828288" y="0"/>
                </a:lnTo>
                <a:lnTo>
                  <a:pt x="2828288" y="4657360"/>
                </a:lnTo>
                <a:lnTo>
                  <a:pt x="0" y="4657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9146" y="457635"/>
            <a:ext cx="1837783" cy="1831100"/>
          </a:xfrm>
          <a:custGeom>
            <a:avLst/>
            <a:gdLst/>
            <a:ahLst/>
            <a:cxnLst/>
            <a:rect r="r" b="b" t="t" l="l"/>
            <a:pathLst>
              <a:path h="1831100" w="1837783">
                <a:moveTo>
                  <a:pt x="0" y="0"/>
                </a:moveTo>
                <a:lnTo>
                  <a:pt x="1837783" y="0"/>
                </a:lnTo>
                <a:lnTo>
                  <a:pt x="1837783" y="1831100"/>
                </a:lnTo>
                <a:lnTo>
                  <a:pt x="0" y="183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7574" y="4097706"/>
            <a:ext cx="14846303" cy="479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5"/>
              </a:lnSpc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Also known as predictor variable or input variable.</a:t>
            </a:r>
          </a:p>
          <a:p>
            <a:pPr algn="just">
              <a:lnSpc>
                <a:spcPts val="2915"/>
              </a:lnSpc>
            </a:pP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I</a:t>
            </a:r>
            <a:r>
              <a:rPr lang="en-US" sz="2699" spc="53">
                <a:solidFill>
                  <a:srgbClr val="302C2C"/>
                </a:solidFill>
                <a:latin typeface="Varela Round"/>
              </a:rPr>
              <a:t>ndependent variables are typically the features or factors being analyzed to understand their relationship with the dependent variable.</a:t>
            </a: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These variables are usually plotted on the x-axis of graphs or charts during exploration.</a:t>
            </a:r>
          </a:p>
          <a:p>
            <a:pPr algn="just" marL="582928" indent="-291464" lvl="1">
              <a:lnSpc>
                <a:spcPts val="2915"/>
              </a:lnSpc>
              <a:buFont typeface="Arial"/>
              <a:buChar char="•"/>
            </a:pPr>
            <a:r>
              <a:rPr lang="en-US" sz="2699" spc="53">
                <a:solidFill>
                  <a:srgbClr val="302C2C"/>
                </a:solidFill>
                <a:latin typeface="Varela Round"/>
              </a:rPr>
              <a:t>Examples include age, gender, temperature, etc.</a:t>
            </a: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>
              <a:lnSpc>
                <a:spcPts val="2915"/>
              </a:lnSpc>
            </a:pPr>
          </a:p>
          <a:p>
            <a:pPr algn="just" marL="0" indent="0" lvl="1">
              <a:lnSpc>
                <a:spcPts val="291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71001" y="3081753"/>
            <a:ext cx="421005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39"/>
              </a:lnSpc>
              <a:spcBef>
                <a:spcPct val="0"/>
              </a:spcBef>
            </a:pPr>
            <a:r>
              <a:rPr lang="en-US" sz="3699" spc="184">
                <a:solidFill>
                  <a:srgbClr val="302C2C"/>
                </a:solidFill>
                <a:latin typeface="Canva Student Font"/>
              </a:rPr>
              <a:t>Independent Variable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DAGCwfyG0_M</dc:identifier>
  <dcterms:modified xsi:type="dcterms:W3CDTF">2011-08-01T06:04:30Z</dcterms:modified>
  <cp:revision>1</cp:revision>
  <dc:title>Data Preparation</dc:title>
</cp:coreProperties>
</file>